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15" r:id="rId5"/>
    <p:sldId id="320" r:id="rId6"/>
    <p:sldId id="316" r:id="rId7"/>
    <p:sldId id="310" r:id="rId8"/>
    <p:sldId id="307" r:id="rId9"/>
    <p:sldId id="332" r:id="rId10"/>
    <p:sldId id="291" r:id="rId11"/>
    <p:sldId id="309" r:id="rId12"/>
    <p:sldId id="314" r:id="rId13"/>
    <p:sldId id="312" r:id="rId14"/>
    <p:sldId id="333" r:id="rId15"/>
  </p:sldIdLst>
  <p:sldSz cx="9144000" cy="6858000" type="screen4x3"/>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58049" autoAdjust="0"/>
  </p:normalViewPr>
  <p:slideViewPr>
    <p:cSldViewPr snapToGrid="0" snapToObjects="1">
      <p:cViewPr varScale="1">
        <p:scale>
          <a:sx n="63" d="100"/>
          <a:sy n="63" d="100"/>
        </p:scale>
        <p:origin x="293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5" d="100"/>
          <a:sy n="125" d="100"/>
        </p:scale>
        <p:origin x="-3960"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5A7E0-0822-4860-AF40-F6BEE423E4A2}" type="doc">
      <dgm:prSet loTypeId="urn:microsoft.com/office/officeart/2005/8/layout/chevron1" loCatId="process" qsTypeId="urn:microsoft.com/office/officeart/2005/8/quickstyle/simple1" qsCatId="simple" csTypeId="urn:microsoft.com/office/officeart/2005/8/colors/colorful5" csCatId="colorful" phldr="1"/>
      <dgm:spPr/>
    </dgm:pt>
    <dgm:pt modelId="{BEA0D790-A8E1-4EFA-8944-E74A4D1A0FEF}">
      <dgm:prSet phldrT="[Text]"/>
      <dgm:spPr/>
      <dgm:t>
        <a:bodyPr/>
        <a:lstStyle/>
        <a:p>
          <a:r>
            <a:rPr lang="en-US" dirty="0" smtClean="0"/>
            <a:t>1 year</a:t>
          </a:r>
          <a:endParaRPr lang="en-US" dirty="0"/>
        </a:p>
      </dgm:t>
    </dgm:pt>
    <dgm:pt modelId="{33403C3B-3B94-4343-B29F-6A602F6D7F27}" type="parTrans" cxnId="{BF0D149A-2839-48F6-AE30-353A7B8B19E4}">
      <dgm:prSet/>
      <dgm:spPr/>
      <dgm:t>
        <a:bodyPr/>
        <a:lstStyle/>
        <a:p>
          <a:endParaRPr lang="en-US"/>
        </a:p>
      </dgm:t>
    </dgm:pt>
    <dgm:pt modelId="{D1126D9E-B2B8-46DA-8DD8-823431CF5548}" type="sibTrans" cxnId="{BF0D149A-2839-48F6-AE30-353A7B8B19E4}">
      <dgm:prSet/>
      <dgm:spPr/>
      <dgm:t>
        <a:bodyPr/>
        <a:lstStyle/>
        <a:p>
          <a:endParaRPr lang="en-US"/>
        </a:p>
      </dgm:t>
    </dgm:pt>
    <dgm:pt modelId="{34CF60E1-6AB1-4666-91A9-A3D3AF097732}">
      <dgm:prSet phldrT="[Text]"/>
      <dgm:spPr/>
      <dgm:t>
        <a:bodyPr/>
        <a:lstStyle/>
        <a:p>
          <a:r>
            <a:rPr lang="en-US" dirty="0" smtClean="0"/>
            <a:t>2 years</a:t>
          </a:r>
          <a:endParaRPr lang="en-US" dirty="0"/>
        </a:p>
      </dgm:t>
    </dgm:pt>
    <dgm:pt modelId="{669A54DC-4221-4779-ADD3-70AC1E54DF70}" type="parTrans" cxnId="{105207B8-B198-45A9-8120-2066F571A7AC}">
      <dgm:prSet/>
      <dgm:spPr/>
      <dgm:t>
        <a:bodyPr/>
        <a:lstStyle/>
        <a:p>
          <a:endParaRPr lang="en-US"/>
        </a:p>
      </dgm:t>
    </dgm:pt>
    <dgm:pt modelId="{97B56FFA-9FB2-4891-822C-978BD520DEC2}" type="sibTrans" cxnId="{105207B8-B198-45A9-8120-2066F571A7AC}">
      <dgm:prSet/>
      <dgm:spPr/>
      <dgm:t>
        <a:bodyPr/>
        <a:lstStyle/>
        <a:p>
          <a:endParaRPr lang="en-US"/>
        </a:p>
      </dgm:t>
    </dgm:pt>
    <dgm:pt modelId="{FC39BCFF-1693-4AAF-889F-FDA85C9513C1}">
      <dgm:prSet phldrT="[Text]"/>
      <dgm:spPr/>
      <dgm:t>
        <a:bodyPr/>
        <a:lstStyle/>
        <a:p>
          <a:r>
            <a:rPr lang="en-US" dirty="0" smtClean="0"/>
            <a:t>3 years</a:t>
          </a:r>
          <a:endParaRPr lang="en-US" dirty="0"/>
        </a:p>
      </dgm:t>
    </dgm:pt>
    <dgm:pt modelId="{5454DA6B-69C3-4E8F-8913-22114F70D8F9}" type="parTrans" cxnId="{03D0C274-AE9D-4F90-8F5E-7161C4CE1870}">
      <dgm:prSet/>
      <dgm:spPr/>
      <dgm:t>
        <a:bodyPr/>
        <a:lstStyle/>
        <a:p>
          <a:endParaRPr lang="en-US"/>
        </a:p>
      </dgm:t>
    </dgm:pt>
    <dgm:pt modelId="{EA2BE725-A808-4E93-B9A2-DDA4C9A58E12}" type="sibTrans" cxnId="{03D0C274-AE9D-4F90-8F5E-7161C4CE1870}">
      <dgm:prSet/>
      <dgm:spPr/>
      <dgm:t>
        <a:bodyPr/>
        <a:lstStyle/>
        <a:p>
          <a:endParaRPr lang="en-US"/>
        </a:p>
      </dgm:t>
    </dgm:pt>
    <dgm:pt modelId="{1D937693-76D2-478C-8FEF-BF4AF2148E60}" type="pres">
      <dgm:prSet presAssocID="{1395A7E0-0822-4860-AF40-F6BEE423E4A2}" presName="Name0" presStyleCnt="0">
        <dgm:presLayoutVars>
          <dgm:dir/>
          <dgm:animLvl val="lvl"/>
          <dgm:resizeHandles val="exact"/>
        </dgm:presLayoutVars>
      </dgm:prSet>
      <dgm:spPr/>
    </dgm:pt>
    <dgm:pt modelId="{1D3D31DC-9FF0-40AA-AC43-0C298DB9DA30}" type="pres">
      <dgm:prSet presAssocID="{BEA0D790-A8E1-4EFA-8944-E74A4D1A0FEF}" presName="parTxOnly" presStyleLbl="node1" presStyleIdx="0" presStyleCnt="3">
        <dgm:presLayoutVars>
          <dgm:chMax val="0"/>
          <dgm:chPref val="0"/>
          <dgm:bulletEnabled val="1"/>
        </dgm:presLayoutVars>
      </dgm:prSet>
      <dgm:spPr/>
      <dgm:t>
        <a:bodyPr/>
        <a:lstStyle/>
        <a:p>
          <a:endParaRPr lang="en-US"/>
        </a:p>
      </dgm:t>
    </dgm:pt>
    <dgm:pt modelId="{CAB63F3A-DE60-406D-84DB-89DF1A31C02E}" type="pres">
      <dgm:prSet presAssocID="{D1126D9E-B2B8-46DA-8DD8-823431CF5548}" presName="parTxOnlySpace" presStyleCnt="0"/>
      <dgm:spPr/>
    </dgm:pt>
    <dgm:pt modelId="{44A8EFE1-6166-43B5-BB08-1B6DE571A203}" type="pres">
      <dgm:prSet presAssocID="{34CF60E1-6AB1-4666-91A9-A3D3AF097732}" presName="parTxOnly" presStyleLbl="node1" presStyleIdx="1" presStyleCnt="3">
        <dgm:presLayoutVars>
          <dgm:chMax val="0"/>
          <dgm:chPref val="0"/>
          <dgm:bulletEnabled val="1"/>
        </dgm:presLayoutVars>
      </dgm:prSet>
      <dgm:spPr/>
      <dgm:t>
        <a:bodyPr/>
        <a:lstStyle/>
        <a:p>
          <a:endParaRPr lang="en-US"/>
        </a:p>
      </dgm:t>
    </dgm:pt>
    <dgm:pt modelId="{B9EB3B7C-17DD-431C-9D9C-0B28A3917A1D}" type="pres">
      <dgm:prSet presAssocID="{97B56FFA-9FB2-4891-822C-978BD520DEC2}" presName="parTxOnlySpace" presStyleCnt="0"/>
      <dgm:spPr/>
    </dgm:pt>
    <dgm:pt modelId="{BFD87DC5-DD8F-46EA-837C-80628435BD85}" type="pres">
      <dgm:prSet presAssocID="{FC39BCFF-1693-4AAF-889F-FDA85C9513C1}" presName="parTxOnly" presStyleLbl="node1" presStyleIdx="2" presStyleCnt="3">
        <dgm:presLayoutVars>
          <dgm:chMax val="0"/>
          <dgm:chPref val="0"/>
          <dgm:bulletEnabled val="1"/>
        </dgm:presLayoutVars>
      </dgm:prSet>
      <dgm:spPr/>
      <dgm:t>
        <a:bodyPr/>
        <a:lstStyle/>
        <a:p>
          <a:endParaRPr lang="en-US"/>
        </a:p>
      </dgm:t>
    </dgm:pt>
  </dgm:ptLst>
  <dgm:cxnLst>
    <dgm:cxn modelId="{C56786A3-AD10-4473-8EF9-F13F1D42B1F9}" type="presOf" srcId="{BEA0D790-A8E1-4EFA-8944-E74A4D1A0FEF}" destId="{1D3D31DC-9FF0-40AA-AC43-0C298DB9DA30}" srcOrd="0" destOrd="0" presId="urn:microsoft.com/office/officeart/2005/8/layout/chevron1"/>
    <dgm:cxn modelId="{30CB127E-695D-42D7-AB10-5B70CD9FC708}" type="presOf" srcId="{34CF60E1-6AB1-4666-91A9-A3D3AF097732}" destId="{44A8EFE1-6166-43B5-BB08-1B6DE571A203}" srcOrd="0" destOrd="0" presId="urn:microsoft.com/office/officeart/2005/8/layout/chevron1"/>
    <dgm:cxn modelId="{34533C81-529A-4AE4-BC33-3E93AC4736EA}" type="presOf" srcId="{FC39BCFF-1693-4AAF-889F-FDA85C9513C1}" destId="{BFD87DC5-DD8F-46EA-837C-80628435BD85}" srcOrd="0" destOrd="0" presId="urn:microsoft.com/office/officeart/2005/8/layout/chevron1"/>
    <dgm:cxn modelId="{BF0D149A-2839-48F6-AE30-353A7B8B19E4}" srcId="{1395A7E0-0822-4860-AF40-F6BEE423E4A2}" destId="{BEA0D790-A8E1-4EFA-8944-E74A4D1A0FEF}" srcOrd="0" destOrd="0" parTransId="{33403C3B-3B94-4343-B29F-6A602F6D7F27}" sibTransId="{D1126D9E-B2B8-46DA-8DD8-823431CF5548}"/>
    <dgm:cxn modelId="{105207B8-B198-45A9-8120-2066F571A7AC}" srcId="{1395A7E0-0822-4860-AF40-F6BEE423E4A2}" destId="{34CF60E1-6AB1-4666-91A9-A3D3AF097732}" srcOrd="1" destOrd="0" parTransId="{669A54DC-4221-4779-ADD3-70AC1E54DF70}" sibTransId="{97B56FFA-9FB2-4891-822C-978BD520DEC2}"/>
    <dgm:cxn modelId="{03D0C274-AE9D-4F90-8F5E-7161C4CE1870}" srcId="{1395A7E0-0822-4860-AF40-F6BEE423E4A2}" destId="{FC39BCFF-1693-4AAF-889F-FDA85C9513C1}" srcOrd="2" destOrd="0" parTransId="{5454DA6B-69C3-4E8F-8913-22114F70D8F9}" sibTransId="{EA2BE725-A808-4E93-B9A2-DDA4C9A58E12}"/>
    <dgm:cxn modelId="{2F3194C6-AC11-47EA-9A97-B1BB9CEDC8A9}" type="presOf" srcId="{1395A7E0-0822-4860-AF40-F6BEE423E4A2}" destId="{1D937693-76D2-478C-8FEF-BF4AF2148E60}" srcOrd="0" destOrd="0" presId="urn:microsoft.com/office/officeart/2005/8/layout/chevron1"/>
    <dgm:cxn modelId="{3AA1B74E-2CBE-4546-ACC2-65E263EB2D8E}" type="presParOf" srcId="{1D937693-76D2-478C-8FEF-BF4AF2148E60}" destId="{1D3D31DC-9FF0-40AA-AC43-0C298DB9DA30}" srcOrd="0" destOrd="0" presId="urn:microsoft.com/office/officeart/2005/8/layout/chevron1"/>
    <dgm:cxn modelId="{04756023-CEAC-490B-AA8D-6E4678300DF4}" type="presParOf" srcId="{1D937693-76D2-478C-8FEF-BF4AF2148E60}" destId="{CAB63F3A-DE60-406D-84DB-89DF1A31C02E}" srcOrd="1" destOrd="0" presId="urn:microsoft.com/office/officeart/2005/8/layout/chevron1"/>
    <dgm:cxn modelId="{649AD076-B456-4974-82C4-A0033495ED6E}" type="presParOf" srcId="{1D937693-76D2-478C-8FEF-BF4AF2148E60}" destId="{44A8EFE1-6166-43B5-BB08-1B6DE571A203}" srcOrd="2" destOrd="0" presId="urn:microsoft.com/office/officeart/2005/8/layout/chevron1"/>
    <dgm:cxn modelId="{EF759D23-D688-4822-891A-18249050A6BA}" type="presParOf" srcId="{1D937693-76D2-478C-8FEF-BF4AF2148E60}" destId="{B9EB3B7C-17DD-431C-9D9C-0B28A3917A1D}" srcOrd="3" destOrd="0" presId="urn:microsoft.com/office/officeart/2005/8/layout/chevron1"/>
    <dgm:cxn modelId="{923A6674-0D90-4522-8990-E849B11DCA5F}" type="presParOf" srcId="{1D937693-76D2-478C-8FEF-BF4AF2148E60}" destId="{BFD87DC5-DD8F-46EA-837C-80628435BD8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5A7E0-0822-4860-AF40-F6BEE423E4A2}" type="doc">
      <dgm:prSet loTypeId="urn:microsoft.com/office/officeart/2005/8/layout/chevron1" loCatId="process" qsTypeId="urn:microsoft.com/office/officeart/2005/8/quickstyle/simple1" qsCatId="simple" csTypeId="urn:microsoft.com/office/officeart/2005/8/colors/colorful4" csCatId="colorful" phldr="1"/>
      <dgm:spPr/>
    </dgm:pt>
    <dgm:pt modelId="{BEA0D790-A8E1-4EFA-8944-E74A4D1A0FEF}">
      <dgm:prSet phldrT="[Text]"/>
      <dgm:spPr/>
      <dgm:t>
        <a:bodyPr/>
        <a:lstStyle/>
        <a:p>
          <a:r>
            <a:rPr lang="en-US" dirty="0" smtClean="0"/>
            <a:t>4 years</a:t>
          </a:r>
          <a:endParaRPr lang="en-US" dirty="0"/>
        </a:p>
      </dgm:t>
    </dgm:pt>
    <dgm:pt modelId="{33403C3B-3B94-4343-B29F-6A602F6D7F27}" type="parTrans" cxnId="{BF0D149A-2839-48F6-AE30-353A7B8B19E4}">
      <dgm:prSet/>
      <dgm:spPr/>
      <dgm:t>
        <a:bodyPr/>
        <a:lstStyle/>
        <a:p>
          <a:endParaRPr lang="en-US"/>
        </a:p>
      </dgm:t>
    </dgm:pt>
    <dgm:pt modelId="{D1126D9E-B2B8-46DA-8DD8-823431CF5548}" type="sibTrans" cxnId="{BF0D149A-2839-48F6-AE30-353A7B8B19E4}">
      <dgm:prSet/>
      <dgm:spPr/>
      <dgm:t>
        <a:bodyPr/>
        <a:lstStyle/>
        <a:p>
          <a:endParaRPr lang="en-US"/>
        </a:p>
      </dgm:t>
    </dgm:pt>
    <dgm:pt modelId="{34CF60E1-6AB1-4666-91A9-A3D3AF097732}">
      <dgm:prSet phldrT="[Text]"/>
      <dgm:spPr/>
      <dgm:t>
        <a:bodyPr/>
        <a:lstStyle/>
        <a:p>
          <a:r>
            <a:rPr lang="en-US" dirty="0" smtClean="0"/>
            <a:t>5 years</a:t>
          </a:r>
          <a:endParaRPr lang="en-US" dirty="0"/>
        </a:p>
      </dgm:t>
    </dgm:pt>
    <dgm:pt modelId="{669A54DC-4221-4779-ADD3-70AC1E54DF70}" type="parTrans" cxnId="{105207B8-B198-45A9-8120-2066F571A7AC}">
      <dgm:prSet/>
      <dgm:spPr/>
      <dgm:t>
        <a:bodyPr/>
        <a:lstStyle/>
        <a:p>
          <a:endParaRPr lang="en-US"/>
        </a:p>
      </dgm:t>
    </dgm:pt>
    <dgm:pt modelId="{97B56FFA-9FB2-4891-822C-978BD520DEC2}" type="sibTrans" cxnId="{105207B8-B198-45A9-8120-2066F571A7AC}">
      <dgm:prSet/>
      <dgm:spPr/>
      <dgm:t>
        <a:bodyPr/>
        <a:lstStyle/>
        <a:p>
          <a:endParaRPr lang="en-US"/>
        </a:p>
      </dgm:t>
    </dgm:pt>
    <dgm:pt modelId="{FC39BCFF-1693-4AAF-889F-FDA85C9513C1}">
      <dgm:prSet phldrT="[Text]"/>
      <dgm:spPr/>
      <dgm:t>
        <a:bodyPr/>
        <a:lstStyle/>
        <a:p>
          <a:r>
            <a:rPr lang="en-US" dirty="0" smtClean="0"/>
            <a:t>6 years</a:t>
          </a:r>
          <a:endParaRPr lang="en-US" dirty="0"/>
        </a:p>
      </dgm:t>
    </dgm:pt>
    <dgm:pt modelId="{5454DA6B-69C3-4E8F-8913-22114F70D8F9}" type="parTrans" cxnId="{03D0C274-AE9D-4F90-8F5E-7161C4CE1870}">
      <dgm:prSet/>
      <dgm:spPr/>
      <dgm:t>
        <a:bodyPr/>
        <a:lstStyle/>
        <a:p>
          <a:endParaRPr lang="en-US"/>
        </a:p>
      </dgm:t>
    </dgm:pt>
    <dgm:pt modelId="{EA2BE725-A808-4E93-B9A2-DDA4C9A58E12}" type="sibTrans" cxnId="{03D0C274-AE9D-4F90-8F5E-7161C4CE1870}">
      <dgm:prSet/>
      <dgm:spPr/>
      <dgm:t>
        <a:bodyPr/>
        <a:lstStyle/>
        <a:p>
          <a:endParaRPr lang="en-US"/>
        </a:p>
      </dgm:t>
    </dgm:pt>
    <dgm:pt modelId="{1D937693-76D2-478C-8FEF-BF4AF2148E60}" type="pres">
      <dgm:prSet presAssocID="{1395A7E0-0822-4860-AF40-F6BEE423E4A2}" presName="Name0" presStyleCnt="0">
        <dgm:presLayoutVars>
          <dgm:dir/>
          <dgm:animLvl val="lvl"/>
          <dgm:resizeHandles val="exact"/>
        </dgm:presLayoutVars>
      </dgm:prSet>
      <dgm:spPr/>
    </dgm:pt>
    <dgm:pt modelId="{1D3D31DC-9FF0-40AA-AC43-0C298DB9DA30}" type="pres">
      <dgm:prSet presAssocID="{BEA0D790-A8E1-4EFA-8944-E74A4D1A0FEF}" presName="parTxOnly" presStyleLbl="node1" presStyleIdx="0" presStyleCnt="3">
        <dgm:presLayoutVars>
          <dgm:chMax val="0"/>
          <dgm:chPref val="0"/>
          <dgm:bulletEnabled val="1"/>
        </dgm:presLayoutVars>
      </dgm:prSet>
      <dgm:spPr/>
      <dgm:t>
        <a:bodyPr/>
        <a:lstStyle/>
        <a:p>
          <a:endParaRPr lang="en-US"/>
        </a:p>
      </dgm:t>
    </dgm:pt>
    <dgm:pt modelId="{CAB63F3A-DE60-406D-84DB-89DF1A31C02E}" type="pres">
      <dgm:prSet presAssocID="{D1126D9E-B2B8-46DA-8DD8-823431CF5548}" presName="parTxOnlySpace" presStyleCnt="0"/>
      <dgm:spPr/>
    </dgm:pt>
    <dgm:pt modelId="{44A8EFE1-6166-43B5-BB08-1B6DE571A203}" type="pres">
      <dgm:prSet presAssocID="{34CF60E1-6AB1-4666-91A9-A3D3AF097732}" presName="parTxOnly" presStyleLbl="node1" presStyleIdx="1" presStyleCnt="3">
        <dgm:presLayoutVars>
          <dgm:chMax val="0"/>
          <dgm:chPref val="0"/>
          <dgm:bulletEnabled val="1"/>
        </dgm:presLayoutVars>
      </dgm:prSet>
      <dgm:spPr/>
      <dgm:t>
        <a:bodyPr/>
        <a:lstStyle/>
        <a:p>
          <a:endParaRPr lang="en-US"/>
        </a:p>
      </dgm:t>
    </dgm:pt>
    <dgm:pt modelId="{B9EB3B7C-17DD-431C-9D9C-0B28A3917A1D}" type="pres">
      <dgm:prSet presAssocID="{97B56FFA-9FB2-4891-822C-978BD520DEC2}" presName="parTxOnlySpace" presStyleCnt="0"/>
      <dgm:spPr/>
    </dgm:pt>
    <dgm:pt modelId="{BFD87DC5-DD8F-46EA-837C-80628435BD85}" type="pres">
      <dgm:prSet presAssocID="{FC39BCFF-1693-4AAF-889F-FDA85C9513C1}" presName="parTxOnly" presStyleLbl="node1" presStyleIdx="2" presStyleCnt="3" custLinFactX="17459" custLinFactY="209610" custLinFactNeighborX="100000" custLinFactNeighborY="300000">
        <dgm:presLayoutVars>
          <dgm:chMax val="0"/>
          <dgm:chPref val="0"/>
          <dgm:bulletEnabled val="1"/>
        </dgm:presLayoutVars>
      </dgm:prSet>
      <dgm:spPr/>
      <dgm:t>
        <a:bodyPr/>
        <a:lstStyle/>
        <a:p>
          <a:endParaRPr lang="en-US"/>
        </a:p>
      </dgm:t>
    </dgm:pt>
  </dgm:ptLst>
  <dgm:cxnLst>
    <dgm:cxn modelId="{EF176AA3-17AE-4C9E-832D-D66C558C8FA8}" type="presOf" srcId="{1395A7E0-0822-4860-AF40-F6BEE423E4A2}" destId="{1D937693-76D2-478C-8FEF-BF4AF2148E60}" srcOrd="0" destOrd="0" presId="urn:microsoft.com/office/officeart/2005/8/layout/chevron1"/>
    <dgm:cxn modelId="{B9967BA3-63D2-4F13-AB47-A32DCD55612E}" type="presOf" srcId="{34CF60E1-6AB1-4666-91A9-A3D3AF097732}" destId="{44A8EFE1-6166-43B5-BB08-1B6DE571A203}" srcOrd="0" destOrd="0" presId="urn:microsoft.com/office/officeart/2005/8/layout/chevron1"/>
    <dgm:cxn modelId="{F523FF43-7505-4A81-A9CA-B630360D133A}" type="presOf" srcId="{BEA0D790-A8E1-4EFA-8944-E74A4D1A0FEF}" destId="{1D3D31DC-9FF0-40AA-AC43-0C298DB9DA30}" srcOrd="0" destOrd="0" presId="urn:microsoft.com/office/officeart/2005/8/layout/chevron1"/>
    <dgm:cxn modelId="{64792C00-0E72-402B-9AB7-EE76A25E50AF}" type="presOf" srcId="{FC39BCFF-1693-4AAF-889F-FDA85C9513C1}" destId="{BFD87DC5-DD8F-46EA-837C-80628435BD85}" srcOrd="0" destOrd="0" presId="urn:microsoft.com/office/officeart/2005/8/layout/chevron1"/>
    <dgm:cxn modelId="{BF0D149A-2839-48F6-AE30-353A7B8B19E4}" srcId="{1395A7E0-0822-4860-AF40-F6BEE423E4A2}" destId="{BEA0D790-A8E1-4EFA-8944-E74A4D1A0FEF}" srcOrd="0" destOrd="0" parTransId="{33403C3B-3B94-4343-B29F-6A602F6D7F27}" sibTransId="{D1126D9E-B2B8-46DA-8DD8-823431CF5548}"/>
    <dgm:cxn modelId="{105207B8-B198-45A9-8120-2066F571A7AC}" srcId="{1395A7E0-0822-4860-AF40-F6BEE423E4A2}" destId="{34CF60E1-6AB1-4666-91A9-A3D3AF097732}" srcOrd="1" destOrd="0" parTransId="{669A54DC-4221-4779-ADD3-70AC1E54DF70}" sibTransId="{97B56FFA-9FB2-4891-822C-978BD520DEC2}"/>
    <dgm:cxn modelId="{03D0C274-AE9D-4F90-8F5E-7161C4CE1870}" srcId="{1395A7E0-0822-4860-AF40-F6BEE423E4A2}" destId="{FC39BCFF-1693-4AAF-889F-FDA85C9513C1}" srcOrd="2" destOrd="0" parTransId="{5454DA6B-69C3-4E8F-8913-22114F70D8F9}" sibTransId="{EA2BE725-A808-4E93-B9A2-DDA4C9A58E12}"/>
    <dgm:cxn modelId="{61A55C3E-6C3D-40D8-ABC5-FE64AE028F66}" type="presParOf" srcId="{1D937693-76D2-478C-8FEF-BF4AF2148E60}" destId="{1D3D31DC-9FF0-40AA-AC43-0C298DB9DA30}" srcOrd="0" destOrd="0" presId="urn:microsoft.com/office/officeart/2005/8/layout/chevron1"/>
    <dgm:cxn modelId="{A77B9500-DAE1-4C00-9CEA-520F5358901F}" type="presParOf" srcId="{1D937693-76D2-478C-8FEF-BF4AF2148E60}" destId="{CAB63F3A-DE60-406D-84DB-89DF1A31C02E}" srcOrd="1" destOrd="0" presId="urn:microsoft.com/office/officeart/2005/8/layout/chevron1"/>
    <dgm:cxn modelId="{13160915-6E3A-4E78-A0C4-482FB098A6B3}" type="presParOf" srcId="{1D937693-76D2-478C-8FEF-BF4AF2148E60}" destId="{44A8EFE1-6166-43B5-BB08-1B6DE571A203}" srcOrd="2" destOrd="0" presId="urn:microsoft.com/office/officeart/2005/8/layout/chevron1"/>
    <dgm:cxn modelId="{4C1746A1-B572-4181-AB5D-EA8B424B6B1B}" type="presParOf" srcId="{1D937693-76D2-478C-8FEF-BF4AF2148E60}" destId="{B9EB3B7C-17DD-431C-9D9C-0B28A3917A1D}" srcOrd="3" destOrd="0" presId="urn:microsoft.com/office/officeart/2005/8/layout/chevron1"/>
    <dgm:cxn modelId="{AE01F87B-2A8D-4558-99B4-0A2CDDF64DB3}" type="presParOf" srcId="{1D937693-76D2-478C-8FEF-BF4AF2148E60}" destId="{BFD87DC5-DD8F-46EA-837C-80628435BD85}"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D31DC-9FF0-40AA-AC43-0C298DB9DA30}">
      <dsp:nvSpPr>
        <dsp:cNvPr id="0" name=""/>
        <dsp:cNvSpPr/>
      </dsp:nvSpPr>
      <dsp:spPr>
        <a:xfrm>
          <a:off x="907" y="268063"/>
          <a:ext cx="1105703" cy="442281"/>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1 year</a:t>
          </a:r>
          <a:endParaRPr lang="en-US" sz="1500" kern="1200" dirty="0"/>
        </a:p>
      </dsp:txBody>
      <dsp:txXfrm>
        <a:off x="222048" y="268063"/>
        <a:ext cx="663422" cy="442281"/>
      </dsp:txXfrm>
    </dsp:sp>
    <dsp:sp modelId="{44A8EFE1-6166-43B5-BB08-1B6DE571A203}">
      <dsp:nvSpPr>
        <dsp:cNvPr id="0" name=""/>
        <dsp:cNvSpPr/>
      </dsp:nvSpPr>
      <dsp:spPr>
        <a:xfrm>
          <a:off x="996040" y="268063"/>
          <a:ext cx="1105703" cy="442281"/>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2 years</a:t>
          </a:r>
          <a:endParaRPr lang="en-US" sz="1500" kern="1200" dirty="0"/>
        </a:p>
      </dsp:txBody>
      <dsp:txXfrm>
        <a:off x="1217181" y="268063"/>
        <a:ext cx="663422" cy="442281"/>
      </dsp:txXfrm>
    </dsp:sp>
    <dsp:sp modelId="{BFD87DC5-DD8F-46EA-837C-80628435BD85}">
      <dsp:nvSpPr>
        <dsp:cNvPr id="0" name=""/>
        <dsp:cNvSpPr/>
      </dsp:nvSpPr>
      <dsp:spPr>
        <a:xfrm>
          <a:off x="1991173" y="268063"/>
          <a:ext cx="1105703" cy="442281"/>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3 years</a:t>
          </a:r>
          <a:endParaRPr lang="en-US" sz="1500" kern="1200" dirty="0"/>
        </a:p>
      </dsp:txBody>
      <dsp:txXfrm>
        <a:off x="2212314" y="268063"/>
        <a:ext cx="663422" cy="442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D31DC-9FF0-40AA-AC43-0C298DB9DA30}">
      <dsp:nvSpPr>
        <dsp:cNvPr id="0" name=""/>
        <dsp:cNvSpPr/>
      </dsp:nvSpPr>
      <dsp:spPr>
        <a:xfrm>
          <a:off x="985" y="0"/>
          <a:ext cx="1200353" cy="40538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4 years</a:t>
          </a:r>
          <a:endParaRPr lang="en-US" sz="1900" kern="1200" dirty="0"/>
        </a:p>
      </dsp:txBody>
      <dsp:txXfrm>
        <a:off x="203677" y="0"/>
        <a:ext cx="794969" cy="405384"/>
      </dsp:txXfrm>
    </dsp:sp>
    <dsp:sp modelId="{44A8EFE1-6166-43B5-BB08-1B6DE571A203}">
      <dsp:nvSpPr>
        <dsp:cNvPr id="0" name=""/>
        <dsp:cNvSpPr/>
      </dsp:nvSpPr>
      <dsp:spPr>
        <a:xfrm>
          <a:off x="1081303" y="0"/>
          <a:ext cx="1200353" cy="405384"/>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5 years</a:t>
          </a:r>
          <a:endParaRPr lang="en-US" sz="1900" kern="1200" dirty="0"/>
        </a:p>
      </dsp:txBody>
      <dsp:txXfrm>
        <a:off x="1283995" y="0"/>
        <a:ext cx="794969" cy="405384"/>
      </dsp:txXfrm>
    </dsp:sp>
    <dsp:sp modelId="{BFD87DC5-DD8F-46EA-837C-80628435BD85}">
      <dsp:nvSpPr>
        <dsp:cNvPr id="0" name=""/>
        <dsp:cNvSpPr/>
      </dsp:nvSpPr>
      <dsp:spPr>
        <a:xfrm>
          <a:off x="2162606" y="0"/>
          <a:ext cx="1200353" cy="405384"/>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6 years</a:t>
          </a:r>
          <a:endParaRPr lang="en-US" sz="1900" kern="1200" dirty="0"/>
        </a:p>
      </dsp:txBody>
      <dsp:txXfrm>
        <a:off x="2365298" y="0"/>
        <a:ext cx="794969" cy="4053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1425E056-E6B5-4AA4-83DB-1ABFA386728A}" type="datetime1">
              <a:rPr lang="en-US"/>
              <a:pPr>
                <a:defRPr/>
              </a:pPr>
              <a:t>4/23/2020</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Tree>
    <p:extLst>
      <p:ext uri="{BB962C8B-B14F-4D97-AF65-F5344CB8AC3E}">
        <p14:creationId xmlns:p14="http://schemas.microsoft.com/office/powerpoint/2010/main" val="30010131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E7BEDD12-BA83-44B2-BA1F-677648FCED03}" type="datetime1">
              <a:rPr lang="en-US"/>
              <a:pPr>
                <a:defRPr/>
              </a:pPr>
              <a:t>4/23/2020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2972421"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Tree>
    <p:extLst>
      <p:ext uri="{BB962C8B-B14F-4D97-AF65-F5344CB8AC3E}">
        <p14:creationId xmlns:p14="http://schemas.microsoft.com/office/powerpoint/2010/main" val="681926427"/>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Say: How many of you have ever</a:t>
            </a:r>
            <a:r>
              <a:rPr lang="en-US" baseline="0" dirty="0" smtClean="0"/>
              <a:t> purchased a vehicle? Most of us are not blessed enough to be able to pay cash every vehicle we buy. Normally we require financing. What financing we qualify for determines what vehicle we can buy. Someone with a 745 credit score, no debt, and $90,000 a year income will be able to finance a much more expensive vehicle than some one with a 600 credit score, $15,000 in credit card debt, and makes $45,000 annually. The ability to stay in the ARNG is much like seeking a vehicle loan. If a Soldier meets standards (APFT and HT/WT) and is of high moral character they will be able to extend of longer periods of time and for more money. A Soldier that has failed certain standards or does not perform well may require a waiver and authorized a shorter extension. It is our job to determine the difference. This is important. What if a car dealership told you, you qualified for a $10,000 discount and 0.5% APR then when you went to sign the paper you don’t get the discount and your APR will be 19.8%? How would you feel? Would you walk out? The same thing happens to Soldiers when it comes to extending. We promise the Soldiers the world before we review their eligibility. This often leads to Soldiers becoming frustrated, feeling as though they were lied to, and walking out of the ARNG. </a:t>
            </a:r>
            <a:endParaRPr lang="en-US" dirty="0" smtClean="0"/>
          </a:p>
          <a:p>
            <a:endParaRPr lang="en-US" dirty="0" smtClean="0"/>
          </a:p>
          <a:p>
            <a:r>
              <a:rPr lang="en-US" dirty="0" smtClean="0"/>
              <a:t>Earlier we learned what your</a:t>
            </a:r>
            <a:r>
              <a:rPr lang="en-US" baseline="0" dirty="0" smtClean="0"/>
              <a:t> responsibilities are and the task you are expected to be able to perform. A lot of those responsibilities revolve around extending Soldiers beyond their ETS. The problem is determining who is actually eligible. Not every Soldier that wants to stay in boots actually can. Soldiers have to meet retention standards, but we can offer some that don’t a waiver. During this lesson we will discuss who is eligible to extend, how long they can extend, and which Soldiers are authorized waivers. </a:t>
            </a:r>
            <a:endParaRPr lang="en-US" dirty="0"/>
          </a:p>
        </p:txBody>
      </p:sp>
    </p:spTree>
    <p:extLst>
      <p:ext uri="{BB962C8B-B14F-4D97-AF65-F5344CB8AC3E}">
        <p14:creationId xmlns:p14="http://schemas.microsoft.com/office/powerpoint/2010/main" val="251542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In this lesson we</a:t>
            </a:r>
            <a:r>
              <a:rPr lang="en-US" baseline="0" dirty="0" smtClean="0"/>
              <a:t> have discussed how to determine extension and immediate reenlistment. We covered Memo 09-026 Table 1, Table 2, and paragraphs covering bars to reenlistment. As you move forward in your new position you will be required to put this information to use so you don’t offer someone with low income, bad credit, and large debts that discount and low APR. </a:t>
            </a:r>
            <a:endParaRPr lang="en-US" dirty="0"/>
          </a:p>
        </p:txBody>
      </p:sp>
    </p:spTree>
    <p:extLst>
      <p:ext uri="{BB962C8B-B14F-4D97-AF65-F5344CB8AC3E}">
        <p14:creationId xmlns:p14="http://schemas.microsoft.com/office/powerpoint/2010/main" val="355988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b="1" dirty="0" smtClean="0">
                <a:latin typeface="Times New Roman" panose="02020603050405020304" pitchFamily="18" charset="0"/>
                <a:cs typeface="Times New Roman" panose="02020603050405020304" pitchFamily="18" charset="0"/>
              </a:rPr>
              <a:t>Review the TLO</a:t>
            </a:r>
          </a:p>
        </p:txBody>
      </p:sp>
    </p:spTree>
    <p:extLst>
      <p:ext uri="{BB962C8B-B14F-4D97-AF65-F5344CB8AC3E}">
        <p14:creationId xmlns:p14="http://schemas.microsoft.com/office/powerpoint/2010/main" val="66856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b="1" dirty="0" smtClean="0">
                <a:latin typeface="Times New Roman" panose="02020603050405020304" pitchFamily="18" charset="0"/>
                <a:cs typeface="Times New Roman" panose="02020603050405020304" pitchFamily="18" charset="0"/>
              </a:rPr>
              <a:t>Review the TLO</a:t>
            </a:r>
          </a:p>
        </p:txBody>
      </p:sp>
    </p:spTree>
    <p:extLst>
      <p:ext uri="{BB962C8B-B14F-4D97-AF65-F5344CB8AC3E}">
        <p14:creationId xmlns:p14="http://schemas.microsoft.com/office/powerpoint/2010/main" val="409934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Review Safety</a:t>
            </a:r>
            <a:endParaRPr lang="en-US" b="1" dirty="0"/>
          </a:p>
        </p:txBody>
      </p:sp>
    </p:spTree>
    <p:extLst>
      <p:ext uri="{BB962C8B-B14F-4D97-AF65-F5344CB8AC3E}">
        <p14:creationId xmlns:p14="http://schemas.microsoft.com/office/powerpoint/2010/main" val="343390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r>
              <a:rPr lang="en-US" sz="1200" b="0" i="0" u="none" strike="noStrike" kern="1200" baseline="0" dirty="0" smtClean="0">
                <a:solidFill>
                  <a:schemeClr val="tx1"/>
                </a:solidFill>
                <a:latin typeface="+mn-lt"/>
                <a:ea typeface="+mn-ea"/>
                <a:cs typeface="+mn-cs"/>
              </a:rPr>
              <a:t>Refer Students to NGB-ARH Policy Memo 09-026, Table 2 in the</a:t>
            </a:r>
          </a:p>
          <a:p>
            <a:r>
              <a:rPr lang="en-US" sz="1200" b="0" i="0" u="none" strike="noStrike" kern="1200" baseline="0" dirty="0" smtClean="0">
                <a:solidFill>
                  <a:schemeClr val="tx1"/>
                </a:solidFill>
                <a:latin typeface="+mn-lt"/>
                <a:ea typeface="+mn-ea"/>
                <a:cs typeface="+mn-cs"/>
              </a:rPr>
              <a:t>Extension/Reenlistment Job Aid</a:t>
            </a:r>
          </a:p>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Consult Table 2 for “eligibility” before using Table 1 to determine how long to extend the Soldier. The purpose of Table 2 is to determine if the Soldier has any disqualifications and the process to request a waiver if needed.</a:t>
            </a:r>
          </a:p>
          <a:p>
            <a:r>
              <a:rPr lang="en-US" sz="1200" b="0" i="0" u="none" strike="noStrike" kern="1200" baseline="0" dirty="0" smtClean="0">
                <a:solidFill>
                  <a:schemeClr val="tx1"/>
                </a:solidFill>
                <a:latin typeface="+mn-lt"/>
                <a:ea typeface="+mn-ea"/>
                <a:cs typeface="+mn-cs"/>
              </a:rPr>
              <a:t>1. Table 2 Basic Eligibility Standards and Waiver Authority: Lists disqualifications, approval authority for waivers, and minimum documentation required for waivers. </a:t>
            </a:r>
          </a:p>
          <a:p>
            <a:r>
              <a:rPr lang="en-US" sz="1200" b="1" i="0" u="none" strike="noStrike" kern="1200" baseline="0" dirty="0" smtClean="0">
                <a:solidFill>
                  <a:schemeClr val="tx1"/>
                </a:solidFill>
                <a:latin typeface="+mn-lt"/>
                <a:ea typeface="+mn-ea"/>
                <a:cs typeface="+mn-cs"/>
              </a:rPr>
              <a:t>Rule B </a:t>
            </a:r>
            <a:r>
              <a:rPr lang="en-US" sz="1200" b="0" i="0" u="none" strike="noStrike" kern="1200" baseline="0" dirty="0" smtClean="0">
                <a:solidFill>
                  <a:schemeClr val="tx1"/>
                </a:solidFill>
                <a:latin typeface="+mn-lt"/>
                <a:ea typeface="+mn-ea"/>
                <a:cs typeface="+mn-cs"/>
              </a:rPr>
              <a:t>(Lacks eligibility for non-regular retired pay): For Soldiers to serve beyond age 60, but could qualify prior to reaching age 64.</a:t>
            </a:r>
          </a:p>
          <a:p>
            <a:r>
              <a:rPr lang="en-US" sz="1200" b="1" i="0" u="none" strike="noStrike" kern="1200" baseline="0" dirty="0" smtClean="0">
                <a:solidFill>
                  <a:schemeClr val="tx1"/>
                </a:solidFill>
                <a:latin typeface="+mn-lt"/>
                <a:ea typeface="+mn-ea"/>
                <a:cs typeface="+mn-cs"/>
              </a:rPr>
              <a:t>Rule C </a:t>
            </a:r>
            <a:r>
              <a:rPr lang="en-US" sz="1200" b="0" i="0" u="none" strike="noStrike" kern="1200" baseline="0" dirty="0" smtClean="0">
                <a:solidFill>
                  <a:schemeClr val="tx1"/>
                </a:solidFill>
                <a:latin typeface="+mn-lt"/>
                <a:ea typeface="+mn-ea"/>
                <a:cs typeface="+mn-cs"/>
              </a:rPr>
              <a:t>(Technician): Soldier employed as a Military Technician who is or is not qualified for retirement at age 60 under provisions of AR 135-180, and is not qualified for technician retirement, may be extended to the end of the month in which eligibility is gained but not for more than two years. However, Soldier cannot extend past age 64 to qualify for either retirement. </a:t>
            </a:r>
          </a:p>
          <a:p>
            <a:r>
              <a:rPr lang="en-US" sz="1200" b="1" i="0" u="none" strike="noStrike" kern="1200" baseline="0" dirty="0" smtClean="0">
                <a:solidFill>
                  <a:schemeClr val="tx1"/>
                </a:solidFill>
                <a:latin typeface="+mn-lt"/>
                <a:ea typeface="+mn-ea"/>
                <a:cs typeface="+mn-cs"/>
              </a:rPr>
              <a:t>Rule D </a:t>
            </a:r>
            <a:r>
              <a:rPr lang="en-US" sz="1200" b="0" i="0" u="none" strike="noStrike" kern="1200" baseline="0" dirty="0" smtClean="0">
                <a:solidFill>
                  <a:schemeClr val="tx1"/>
                </a:solidFill>
                <a:latin typeface="+mn-lt"/>
                <a:ea typeface="+mn-ea"/>
                <a:cs typeface="+mn-cs"/>
              </a:rPr>
              <a:t>(Body Composition): Soldier is participating in a program to meet the body composition requirements of AR 600-9, and making satisfactory progress. See exceptions for deploying Soldiers in Table 1, Rule K.</a:t>
            </a:r>
          </a:p>
          <a:p>
            <a:r>
              <a:rPr lang="en-US" sz="1200" b="1" i="0" u="none" strike="noStrike" kern="1200" baseline="0" dirty="0" smtClean="0">
                <a:solidFill>
                  <a:schemeClr val="tx1"/>
                </a:solidFill>
                <a:latin typeface="+mn-lt"/>
                <a:ea typeface="+mn-ea"/>
                <a:cs typeface="+mn-cs"/>
              </a:rPr>
              <a:t>Rule E </a:t>
            </a:r>
            <a:r>
              <a:rPr lang="en-US" sz="1200" b="0" i="0" u="none" strike="noStrike" kern="1200" baseline="0" dirty="0" smtClean="0">
                <a:solidFill>
                  <a:schemeClr val="tx1"/>
                </a:solidFill>
                <a:latin typeface="+mn-lt"/>
                <a:ea typeface="+mn-ea"/>
                <a:cs typeface="+mn-cs"/>
              </a:rPr>
              <a:t>(APFT): Soldier otherwise eligible, but failed to take or pass the latest APFT within the eight month period (AGR) or 14-month (Traditional) prior to signing a reenlistment agreement (DA Form 4836). The first Colonel (O-6) in the chain of command may approve a waiver for Soldiers assigned to units who are alerted for Mobilization and Deployment may be voluntarily extended for the minimum number of whole months and days to complete the duration of the expected mobilization, plus 90-Days or 12 months (whichever is greater) with no further extensions authorized unless a valid APFT is taken and passed prior to the expiration term of service based on this extension.</a:t>
            </a:r>
          </a:p>
          <a:p>
            <a:r>
              <a:rPr lang="en-US" sz="1200" b="1" i="0" u="none" strike="noStrike" kern="1200" baseline="0" dirty="0" smtClean="0">
                <a:solidFill>
                  <a:schemeClr val="tx1"/>
                </a:solidFill>
                <a:latin typeface="+mn-lt"/>
                <a:ea typeface="+mn-ea"/>
                <a:cs typeface="+mn-cs"/>
              </a:rPr>
              <a:t>Rule F </a:t>
            </a:r>
            <a:r>
              <a:rPr lang="en-US" sz="1200" b="0" i="0" u="none" strike="noStrike" kern="1200" baseline="0" dirty="0" smtClean="0">
                <a:solidFill>
                  <a:schemeClr val="tx1"/>
                </a:solidFill>
                <a:latin typeface="+mn-lt"/>
                <a:ea typeface="+mn-ea"/>
                <a:cs typeface="+mn-cs"/>
              </a:rPr>
              <a:t>(Age): Soldiers who are or are not qualified for retirement at age 60 per AR 135-180 may be extended for one year due to mission essential requirements, but not past age 64.</a:t>
            </a:r>
          </a:p>
          <a:p>
            <a:r>
              <a:rPr lang="en-US" sz="1200" b="1" i="0" u="none" strike="noStrike" kern="1200" baseline="0" dirty="0" smtClean="0">
                <a:solidFill>
                  <a:schemeClr val="tx1"/>
                </a:solidFill>
                <a:latin typeface="+mn-lt"/>
                <a:ea typeface="+mn-ea"/>
                <a:cs typeface="+mn-cs"/>
              </a:rPr>
              <a:t>Rule G </a:t>
            </a:r>
            <a:r>
              <a:rPr lang="en-US" sz="1200" b="0" i="0" u="none" strike="noStrike" kern="1200" baseline="0" dirty="0" smtClean="0">
                <a:solidFill>
                  <a:schemeClr val="tx1"/>
                </a:solidFill>
                <a:latin typeface="+mn-lt"/>
                <a:ea typeface="+mn-ea"/>
                <a:cs typeface="+mn-cs"/>
              </a:rPr>
              <a:t>(Physical Examination): The Soldier does not have a current periodic health assessment or does not meet medical retention standards.</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For Soldiers entering, or within, the 18-20 years of qualifying service window: Rules D and G have specific guidelines and may require a higher level approval authority or may only be allowed to extend until they qualify for retirement. Review the Soldier’s annual retirement point statement (RPAM) to determine this situation.</a:t>
            </a:r>
          </a:p>
          <a:p>
            <a:r>
              <a:rPr lang="en-US" sz="1200" b="0" i="0" u="none" strike="noStrike" kern="1200" baseline="0" dirty="0" smtClean="0">
                <a:solidFill>
                  <a:schemeClr val="tx1"/>
                </a:solidFill>
                <a:latin typeface="+mn-lt"/>
                <a:ea typeface="+mn-ea"/>
                <a:cs typeface="+mn-cs"/>
              </a:rPr>
              <a:t>2. Summary of Eligibility:</a:t>
            </a:r>
          </a:p>
          <a:p>
            <a:r>
              <a:rPr lang="en-US" sz="1200" b="0" i="0" u="none" strike="noStrike" kern="1200" baseline="0" dirty="0" smtClean="0">
                <a:solidFill>
                  <a:schemeClr val="tx1"/>
                </a:solidFill>
                <a:latin typeface="+mn-lt"/>
                <a:ea typeface="+mn-ea"/>
                <a:cs typeface="+mn-cs"/>
              </a:rPr>
              <a:t>a. Soldiers must have a passing APFT. M-Day = 14 months from date of signing DA Form 4836 and AGR = 8 months from date of signing DA Form 4836.</a:t>
            </a:r>
          </a:p>
          <a:p>
            <a:r>
              <a:rPr lang="en-US" sz="1200" b="0" i="0" u="none" strike="noStrike" kern="1200" baseline="0" dirty="0" smtClean="0">
                <a:solidFill>
                  <a:schemeClr val="tx1"/>
                </a:solidFill>
                <a:latin typeface="+mn-lt"/>
                <a:ea typeface="+mn-ea"/>
                <a:cs typeface="+mn-cs"/>
              </a:rPr>
              <a:t>b. Soldiers must meet the standards of AR 600-9</a:t>
            </a:r>
          </a:p>
          <a:p>
            <a:r>
              <a:rPr lang="en-US" sz="1200" b="0" i="0" u="none" strike="noStrike" kern="1200" baseline="0" dirty="0" smtClean="0">
                <a:solidFill>
                  <a:schemeClr val="tx1"/>
                </a:solidFill>
                <a:latin typeface="+mn-lt"/>
                <a:ea typeface="+mn-ea"/>
                <a:cs typeface="+mn-cs"/>
              </a:rPr>
              <a:t>c. Soldiers must have a current PHA within 12 months of ETS</a:t>
            </a:r>
          </a:p>
          <a:p>
            <a:r>
              <a:rPr lang="en-US" sz="1200" b="0" i="0" u="none" strike="noStrike" kern="1200" baseline="0" dirty="0" smtClean="0">
                <a:solidFill>
                  <a:schemeClr val="tx1"/>
                </a:solidFill>
                <a:latin typeface="+mn-lt"/>
                <a:ea typeface="+mn-ea"/>
                <a:cs typeface="+mn-cs"/>
              </a:rPr>
              <a:t>d. Soldiers past age 60 must have a waiver</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Soldiers otherwise eligible for extension or reenlistment may be extended without regard to marital or dependency status. They must have an approved family care plan when needed (paragraph 8).</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Commanders at any level in the Soldier’s chain of command may disapprove a waiver except for Soldiers who have between 18-20 years of qualifying service for </a:t>
            </a:r>
            <a:r>
              <a:rPr lang="en-US" sz="1200" b="0" i="0" u="none" strike="noStrike" kern="1200" baseline="0" dirty="0" err="1" smtClean="0">
                <a:solidFill>
                  <a:schemeClr val="tx1"/>
                </a:solidFill>
                <a:latin typeface="+mn-lt"/>
                <a:ea typeface="+mn-ea"/>
                <a:cs typeface="+mn-cs"/>
              </a:rPr>
              <a:t>nonregular</a:t>
            </a:r>
            <a:r>
              <a:rPr lang="en-US" sz="1200" b="0" i="0" u="none" strike="noStrike" kern="1200" baseline="0" dirty="0" smtClean="0">
                <a:solidFill>
                  <a:schemeClr val="tx1"/>
                </a:solidFill>
                <a:latin typeface="+mn-lt"/>
                <a:ea typeface="+mn-ea"/>
                <a:cs typeface="+mn-cs"/>
              </a:rPr>
              <a:t> retired pay at age 60 for whom disapproval authority is the Secretary of the Army (SA) or his designated representative. This disapproval is final (paragraph 9a).</a:t>
            </a:r>
            <a:endParaRPr lang="en-US" dirty="0" smtClean="0"/>
          </a:p>
        </p:txBody>
      </p:sp>
    </p:spTree>
    <p:extLst>
      <p:ext uri="{BB962C8B-B14F-4D97-AF65-F5344CB8AC3E}">
        <p14:creationId xmlns:p14="http://schemas.microsoft.com/office/powerpoint/2010/main" val="265998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Question: </a:t>
            </a:r>
            <a:r>
              <a:rPr lang="en-US" sz="1200" b="0" i="0" u="none" strike="noStrike" kern="1200" baseline="0" dirty="0" smtClean="0">
                <a:solidFill>
                  <a:schemeClr val="tx1"/>
                </a:solidFill>
                <a:latin typeface="+mn-lt"/>
                <a:ea typeface="+mn-ea"/>
                <a:cs typeface="+mn-cs"/>
              </a:rPr>
              <a:t>In addition to participating in a weight control program, what other requirement must be met to process a waiver for body composition disqualification?</a:t>
            </a:r>
          </a:p>
          <a:p>
            <a:r>
              <a:rPr lang="en-US" sz="1200" b="0" i="0" u="none" strike="noStrike" kern="1200" baseline="0" dirty="0" smtClean="0">
                <a:solidFill>
                  <a:schemeClr val="tx1"/>
                </a:solidFill>
                <a:latin typeface="+mn-lt"/>
                <a:ea typeface="+mn-ea"/>
                <a:cs typeface="+mn-cs"/>
              </a:rPr>
              <a:t>a. Pass AFPT</a:t>
            </a:r>
          </a:p>
          <a:p>
            <a:r>
              <a:rPr lang="en-US" sz="1200" b="0" i="0" u="none" strike="noStrike" kern="1200" baseline="0" dirty="0" smtClean="0">
                <a:solidFill>
                  <a:schemeClr val="tx1"/>
                </a:solidFill>
                <a:latin typeface="+mn-lt"/>
                <a:ea typeface="+mn-ea"/>
                <a:cs typeface="+mn-cs"/>
              </a:rPr>
              <a:t>b. Make satisfactory progress (Click the slide a 2nd time for answer to pulse)</a:t>
            </a:r>
          </a:p>
          <a:p>
            <a:r>
              <a:rPr lang="en-US" sz="1200" b="0" i="0" u="none" strike="noStrike" kern="1200" baseline="0" dirty="0" smtClean="0">
                <a:solidFill>
                  <a:schemeClr val="tx1"/>
                </a:solidFill>
                <a:latin typeface="+mn-lt"/>
                <a:ea typeface="+mn-ea"/>
                <a:cs typeface="+mn-cs"/>
              </a:rPr>
              <a:t>c. Must be SPC or below</a:t>
            </a:r>
          </a:p>
          <a:p>
            <a:r>
              <a:rPr lang="en-US" sz="1200" b="0" i="0" u="none" strike="noStrike" kern="1200" baseline="0" dirty="0" smtClean="0">
                <a:solidFill>
                  <a:schemeClr val="tx1"/>
                </a:solidFill>
                <a:latin typeface="+mn-lt"/>
                <a:ea typeface="+mn-ea"/>
                <a:cs typeface="+mn-cs"/>
              </a:rPr>
              <a:t>d. Must be on a temporary profile</a:t>
            </a:r>
          </a:p>
          <a:p>
            <a:r>
              <a:rPr lang="en-US" sz="1200" b="1" i="0" u="none" strike="noStrike" kern="1200" baseline="0" dirty="0" smtClean="0">
                <a:solidFill>
                  <a:schemeClr val="tx1"/>
                </a:solidFill>
                <a:latin typeface="+mn-lt"/>
                <a:ea typeface="+mn-ea"/>
                <a:cs typeface="+mn-cs"/>
              </a:rPr>
              <a:t>Answer: </a:t>
            </a:r>
            <a:r>
              <a:rPr lang="en-US" sz="1200" b="0" i="0" u="none" strike="noStrike" kern="1200" baseline="0" dirty="0" smtClean="0">
                <a:solidFill>
                  <a:schemeClr val="tx1"/>
                </a:solidFill>
                <a:latin typeface="+mn-lt"/>
                <a:ea typeface="+mn-ea"/>
                <a:cs typeface="+mn-cs"/>
              </a:rPr>
              <a:t>Make satisfactory progress</a:t>
            </a:r>
          </a:p>
          <a:p>
            <a:r>
              <a:rPr lang="en-US" sz="1200" b="1" i="0" u="none" strike="noStrike" kern="1200" baseline="0" dirty="0" smtClean="0">
                <a:solidFill>
                  <a:schemeClr val="tx1"/>
                </a:solidFill>
                <a:latin typeface="+mn-lt"/>
                <a:ea typeface="+mn-ea"/>
                <a:cs typeface="+mn-cs"/>
              </a:rPr>
              <a:t>Ref: </a:t>
            </a:r>
            <a:r>
              <a:rPr lang="en-US" sz="1200" b="0" i="0" u="none" strike="noStrike" kern="1200" baseline="0" dirty="0" smtClean="0">
                <a:solidFill>
                  <a:schemeClr val="tx1"/>
                </a:solidFill>
                <a:latin typeface="+mn-lt"/>
                <a:ea typeface="+mn-ea"/>
                <a:cs typeface="+mn-cs"/>
              </a:rPr>
              <a:t>Memo 09-26, Table 2, Rule 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Review Summary: During this learning step, we discussed how to determine extension/immediate reenlistment eligibility. Next, we are going to talk the Soldiers that we may NOT want to keep. Are there any questions?</a:t>
            </a:r>
            <a:endParaRPr lang="en-US" altLang="en-US" dirty="0" smtClean="0"/>
          </a:p>
        </p:txBody>
      </p:sp>
    </p:spTree>
    <p:extLst>
      <p:ext uri="{BB962C8B-B14F-4D97-AF65-F5344CB8AC3E}">
        <p14:creationId xmlns:p14="http://schemas.microsoft.com/office/powerpoint/2010/main" val="404126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u="none" strike="noStrike" kern="1200" baseline="0" dirty="0" smtClean="0">
                <a:solidFill>
                  <a:schemeClr val="tx1"/>
                </a:solidFill>
                <a:latin typeface="+mn-lt"/>
                <a:ea typeface="+mn-ea"/>
                <a:cs typeface="+mn-cs"/>
              </a:rPr>
              <a:t>3. Bar to Reenlistment (BAR): The ARNG only wishes to retain Soldiers of high moral character, personal competence, and demonstrated adaptability to the requirements of the professional Soldier’s moral code. Soldiers who do not measure up to such standards, but whose discharge is not yet warranted, will have a BAR from further service initiated (paragraph 21a).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Refer Students to NGB-ARH Policy Memo 09-026, Section IV, paragraphs 20-24 to answer the following questions:</a:t>
            </a:r>
          </a:p>
          <a:p>
            <a:r>
              <a:rPr lang="en-US" sz="1200" b="1" i="0" u="none" strike="noStrike" kern="1200" baseline="0" dirty="0" smtClean="0">
                <a:solidFill>
                  <a:schemeClr val="tx1"/>
                </a:solidFill>
                <a:latin typeface="+mn-lt"/>
                <a:ea typeface="+mn-ea"/>
                <a:cs typeface="+mn-cs"/>
              </a:rPr>
              <a:t>Facilitate a discussion on Bar to Reenlistment (BAR) with the following:</a:t>
            </a:r>
          </a:p>
          <a:p>
            <a:r>
              <a:rPr lang="en-US" sz="1200" b="0" i="0" u="none" strike="noStrike" kern="1200" baseline="0" dirty="0" smtClean="0">
                <a:solidFill>
                  <a:schemeClr val="tx1"/>
                </a:solidFill>
                <a:latin typeface="+mn-lt"/>
                <a:ea typeface="+mn-ea"/>
                <a:cs typeface="+mn-cs"/>
              </a:rPr>
              <a:t>Q: Who must recommend a Soldier for reenlistment or extension?</a:t>
            </a:r>
          </a:p>
          <a:p>
            <a:r>
              <a:rPr lang="fr-FR" sz="1200" b="0" i="0" u="none" strike="noStrike" kern="1200" baseline="0" dirty="0" smtClean="0">
                <a:solidFill>
                  <a:schemeClr val="tx1"/>
                </a:solidFill>
                <a:latin typeface="+mn-lt"/>
                <a:ea typeface="+mn-ea"/>
                <a:cs typeface="+mn-cs"/>
              </a:rPr>
              <a:t>A: Unit Commander (</a:t>
            </a:r>
            <a:r>
              <a:rPr lang="fr-FR" sz="1200" b="0" i="0" u="none" strike="noStrike" kern="1200" baseline="0" dirty="0" err="1" smtClean="0">
                <a:solidFill>
                  <a:schemeClr val="tx1"/>
                </a:solidFill>
                <a:latin typeface="+mn-lt"/>
                <a:ea typeface="+mn-ea"/>
                <a:cs typeface="+mn-cs"/>
              </a:rPr>
              <a:t>paragraph</a:t>
            </a:r>
            <a:r>
              <a:rPr lang="fr-FR" sz="1200" b="0" i="0" u="none" strike="noStrike" kern="1200" baseline="0" dirty="0" smtClean="0">
                <a:solidFill>
                  <a:schemeClr val="tx1"/>
                </a:solidFill>
                <a:latin typeface="+mn-lt"/>
                <a:ea typeface="+mn-ea"/>
                <a:cs typeface="+mn-cs"/>
              </a:rPr>
              <a:t> 20)</a:t>
            </a:r>
          </a:p>
          <a:p>
            <a:r>
              <a:rPr lang="en-US" sz="1200" b="0" i="0" u="none" strike="noStrike" kern="1200" baseline="0" dirty="0" smtClean="0">
                <a:solidFill>
                  <a:schemeClr val="tx1"/>
                </a:solidFill>
                <a:latin typeface="+mn-lt"/>
                <a:ea typeface="+mn-ea"/>
                <a:cs typeface="+mn-cs"/>
              </a:rPr>
              <a:t>Q. What can happen if a Soldier has recurrent problems such as arriving late to drill, unexcused absences or is engaging in questionable or immoral behavior?</a:t>
            </a:r>
          </a:p>
          <a:p>
            <a:r>
              <a:rPr lang="en-US" sz="1200" b="0" i="0" u="none" strike="noStrike" kern="1200" baseline="0" dirty="0" smtClean="0">
                <a:solidFill>
                  <a:schemeClr val="tx1"/>
                </a:solidFill>
                <a:latin typeface="+mn-lt"/>
                <a:ea typeface="+mn-ea"/>
                <a:cs typeface="+mn-cs"/>
              </a:rPr>
              <a:t>A. He or she can be barred from extending (Paragraph 22c(1), (2), and (13))</a:t>
            </a:r>
          </a:p>
          <a:p>
            <a:r>
              <a:rPr lang="en-US" sz="1200" b="0" i="0" u="none" strike="noStrike" kern="1200" baseline="0" dirty="0" smtClean="0">
                <a:solidFill>
                  <a:schemeClr val="tx1"/>
                </a:solidFill>
                <a:latin typeface="+mn-lt"/>
                <a:ea typeface="+mn-ea"/>
                <a:cs typeface="+mn-cs"/>
              </a:rPr>
              <a:t>Q. What are some other issues that a Soldier can receive a BAR to extend for?</a:t>
            </a:r>
          </a:p>
          <a:p>
            <a:r>
              <a:rPr lang="en-US" sz="1200" b="0" i="0" u="none" strike="noStrike" kern="1200" baseline="0" dirty="0" smtClean="0">
                <a:solidFill>
                  <a:schemeClr val="tx1"/>
                </a:solidFill>
                <a:latin typeface="+mn-lt"/>
                <a:ea typeface="+mn-ea"/>
                <a:cs typeface="+mn-cs"/>
              </a:rPr>
              <a:t>A. Refer to paragraph 22 a &amp; b: Untrainable and Unsuitable Soldiers and any of the reasons from 22c (1-18).</a:t>
            </a:r>
          </a:p>
          <a:p>
            <a:r>
              <a:rPr lang="en-US" sz="1200" b="0" i="0" u="none" strike="noStrike" kern="1200" baseline="0" dirty="0" smtClean="0">
                <a:solidFill>
                  <a:schemeClr val="tx1"/>
                </a:solidFill>
                <a:latin typeface="+mn-lt"/>
                <a:ea typeface="+mn-ea"/>
                <a:cs typeface="+mn-cs"/>
              </a:rPr>
              <a:t>Q: What are some reasons when NOT to use a BAR?</a:t>
            </a:r>
          </a:p>
          <a:p>
            <a:r>
              <a:rPr lang="en-US" sz="1200" b="0" i="0" u="none" strike="noStrike" kern="1200" baseline="0" dirty="0" smtClean="0">
                <a:solidFill>
                  <a:schemeClr val="tx1"/>
                </a:solidFill>
                <a:latin typeface="+mn-lt"/>
                <a:ea typeface="+mn-ea"/>
                <a:cs typeface="+mn-cs"/>
              </a:rPr>
              <a:t>A: (1) Instead of discharge actions under NGR 600-200</a:t>
            </a:r>
          </a:p>
          <a:p>
            <a:r>
              <a:rPr lang="en-US" sz="1200" b="0" i="0" u="none" strike="noStrike" kern="1200" baseline="0" dirty="0" smtClean="0">
                <a:solidFill>
                  <a:schemeClr val="tx1"/>
                </a:solidFill>
                <a:latin typeface="+mn-lt"/>
                <a:ea typeface="+mn-ea"/>
                <a:cs typeface="+mn-cs"/>
              </a:rPr>
              <a:t>(2) When a Soldier refuses to reenlist, immediately reenlist or extend</a:t>
            </a:r>
          </a:p>
          <a:p>
            <a:r>
              <a:rPr lang="en-US" sz="1200" b="0" i="0" u="none" strike="noStrike" kern="1200" baseline="0" dirty="0" smtClean="0">
                <a:solidFill>
                  <a:schemeClr val="tx1"/>
                </a:solidFill>
                <a:latin typeface="+mn-lt"/>
                <a:ea typeface="+mn-ea"/>
                <a:cs typeface="+mn-cs"/>
              </a:rPr>
              <a:t>(3) Instead of trial by courts-martial, non-judicial punishment, or other administrative </a:t>
            </a:r>
            <a:r>
              <a:rPr lang="fr-FR" sz="1200" b="0" i="0" u="none" strike="noStrike" kern="1200" baseline="0" dirty="0" smtClean="0">
                <a:solidFill>
                  <a:schemeClr val="tx1"/>
                </a:solidFill>
                <a:latin typeface="+mn-lt"/>
                <a:ea typeface="+mn-ea"/>
                <a:cs typeface="+mn-cs"/>
              </a:rPr>
              <a:t>action (</a:t>
            </a:r>
            <a:r>
              <a:rPr lang="fr-FR" sz="1200" b="0" i="0" u="none" strike="noStrike" kern="1200" baseline="0" dirty="0" err="1" smtClean="0">
                <a:solidFill>
                  <a:schemeClr val="tx1"/>
                </a:solidFill>
                <a:latin typeface="+mn-lt"/>
                <a:ea typeface="+mn-ea"/>
                <a:cs typeface="+mn-cs"/>
              </a:rPr>
              <a:t>paragraph</a:t>
            </a:r>
            <a:r>
              <a:rPr lang="fr-FR" sz="1200" b="0" i="0" u="none" strike="noStrike" kern="1200" baseline="0" dirty="0" smtClean="0">
                <a:solidFill>
                  <a:schemeClr val="tx1"/>
                </a:solidFill>
                <a:latin typeface="+mn-lt"/>
                <a:ea typeface="+mn-ea"/>
                <a:cs typeface="+mn-cs"/>
              </a:rPr>
              <a:t> 21b (1), (2), (3))</a:t>
            </a:r>
          </a:p>
          <a:p>
            <a:r>
              <a:rPr lang="en-US" sz="1200" b="0" i="0" u="none" strike="noStrike" kern="1200" baseline="0" dirty="0" smtClean="0">
                <a:solidFill>
                  <a:schemeClr val="tx1"/>
                </a:solidFill>
                <a:latin typeface="+mn-lt"/>
                <a:ea typeface="+mn-ea"/>
                <a:cs typeface="+mn-cs"/>
              </a:rPr>
              <a:t>Q: How many days does a Soldier have to prepare a statement and collect documents after receiving an NGB Form 602-R BAR certificate from his chain of command?</a:t>
            </a:r>
          </a:p>
          <a:p>
            <a:r>
              <a:rPr lang="en-US" sz="1200" b="0" i="0" u="none" strike="noStrike" kern="1200" baseline="0" dirty="0" smtClean="0">
                <a:solidFill>
                  <a:schemeClr val="tx1"/>
                </a:solidFill>
                <a:latin typeface="+mn-lt"/>
                <a:ea typeface="+mn-ea"/>
                <a:cs typeface="+mn-cs"/>
              </a:rPr>
              <a:t>A: 30 days (paragraph 23b (2))</a:t>
            </a:r>
          </a:p>
          <a:p>
            <a:r>
              <a:rPr lang="en-US" sz="1200" b="0" i="0" u="none" strike="noStrike" kern="1200" baseline="0" dirty="0" smtClean="0">
                <a:solidFill>
                  <a:schemeClr val="tx1"/>
                </a:solidFill>
                <a:latin typeface="+mn-lt"/>
                <a:ea typeface="+mn-ea"/>
                <a:cs typeface="+mn-cs"/>
              </a:rPr>
              <a:t>Q: Who is the approval/disapproval authority for a BAR for a Soldier who has 22 years of qualifying service for retirement at their ETS?</a:t>
            </a:r>
          </a:p>
          <a:p>
            <a:r>
              <a:rPr lang="en-US" sz="1200" b="0" i="0" u="none" strike="noStrike" kern="1200" baseline="0" dirty="0" smtClean="0">
                <a:solidFill>
                  <a:schemeClr val="tx1"/>
                </a:solidFill>
                <a:latin typeface="+mn-lt"/>
                <a:ea typeface="+mn-ea"/>
                <a:cs typeface="+mn-cs"/>
              </a:rPr>
              <a:t>A: The first commander, COL or above in the Soldier’s normal chain of command (paragraph 23c (2))</a:t>
            </a:r>
          </a:p>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If the Soldier doesn’t fit into any of these disqualification rules, and they don’t have a BAR, you can consider the Soldier fully eligible to extend.</a:t>
            </a:r>
            <a:endParaRPr lang="en-US" dirty="0"/>
          </a:p>
        </p:txBody>
      </p:sp>
    </p:spTree>
    <p:extLst>
      <p:ext uri="{BB962C8B-B14F-4D97-AF65-F5344CB8AC3E}">
        <p14:creationId xmlns:p14="http://schemas.microsoft.com/office/powerpoint/2010/main" val="76858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r>
              <a:rPr lang="en-US" sz="1200" b="1" i="0" u="none" strike="noStrike" kern="1200" baseline="0" dirty="0" smtClean="0">
                <a:solidFill>
                  <a:schemeClr val="tx1"/>
                </a:solidFill>
                <a:latin typeface="+mn-lt"/>
                <a:ea typeface="+mn-ea"/>
                <a:cs typeface="+mn-cs"/>
              </a:rPr>
              <a:t>Say: </a:t>
            </a:r>
            <a:r>
              <a:rPr lang="en-US" sz="1200" b="0" i="0" u="none" strike="noStrike" kern="1200" baseline="0" dirty="0" smtClean="0">
                <a:solidFill>
                  <a:schemeClr val="tx1"/>
                </a:solidFill>
                <a:latin typeface="+mn-lt"/>
                <a:ea typeface="+mn-ea"/>
                <a:cs typeface="+mn-cs"/>
              </a:rPr>
              <a:t>Now that you have determined the Soldier’s eligibility, you need to determine the authorized period of extension in Table 1. Choosing the appropriate rule is important because you will need to include this information on the DA Form 4836, extension agreement.</a:t>
            </a:r>
          </a:p>
          <a:p>
            <a:r>
              <a:rPr lang="en-US" sz="1200" b="1" i="0" u="none" strike="noStrike" kern="1200" baseline="0" dirty="0" smtClean="0">
                <a:solidFill>
                  <a:schemeClr val="tx1"/>
                </a:solidFill>
                <a:latin typeface="+mn-lt"/>
                <a:ea typeface="+mn-ea"/>
                <a:cs typeface="+mn-cs"/>
              </a:rPr>
              <a:t>Key Points:</a:t>
            </a:r>
          </a:p>
          <a:p>
            <a:r>
              <a:rPr lang="en-US" sz="1200" b="0" i="0" u="none" strike="noStrike" kern="1200" baseline="0" dirty="0" smtClean="0">
                <a:solidFill>
                  <a:schemeClr val="tx1"/>
                </a:solidFill>
                <a:latin typeface="+mn-lt"/>
                <a:ea typeface="+mn-ea"/>
                <a:cs typeface="+mn-cs"/>
              </a:rPr>
              <a:t>Table 1 Authorized periods of extension: These rules tell you how long you may extend a Soldier and are annotated on the DA Form 4836 extension agreement.</a:t>
            </a:r>
          </a:p>
          <a:p>
            <a:r>
              <a:rPr lang="en-US" sz="1200" b="1" i="0" u="none" strike="noStrike" kern="1200" baseline="0" dirty="0" smtClean="0">
                <a:solidFill>
                  <a:schemeClr val="tx1"/>
                </a:solidFill>
                <a:latin typeface="+mn-lt"/>
                <a:ea typeface="+mn-ea"/>
                <a:cs typeface="+mn-cs"/>
              </a:rPr>
              <a:t>Rule A</a:t>
            </a:r>
          </a:p>
          <a:p>
            <a:r>
              <a:rPr lang="en-US" sz="1200" b="0" i="0" u="none" strike="noStrike" kern="1200" baseline="0" dirty="0" smtClean="0">
                <a:solidFill>
                  <a:schemeClr val="tx1"/>
                </a:solidFill>
                <a:latin typeface="+mn-lt"/>
                <a:ea typeface="+mn-ea"/>
                <a:cs typeface="+mn-cs"/>
              </a:rPr>
              <a:t>Soldiers fully eligible, including those with approved waivers (Use this rule if none of the others apply).</a:t>
            </a:r>
          </a:p>
          <a:p>
            <a:r>
              <a:rPr lang="en-US" sz="1200" b="1" i="0" u="none" strike="noStrike" kern="1200" baseline="0" dirty="0" smtClean="0">
                <a:solidFill>
                  <a:schemeClr val="tx1"/>
                </a:solidFill>
                <a:latin typeface="+mn-lt"/>
                <a:ea typeface="+mn-ea"/>
                <a:cs typeface="+mn-cs"/>
              </a:rPr>
              <a:t>Rule B</a:t>
            </a:r>
          </a:p>
          <a:p>
            <a:r>
              <a:rPr lang="en-US" sz="1200" b="0" i="0" u="none" strike="noStrike" kern="1200" baseline="0" dirty="0" smtClean="0">
                <a:solidFill>
                  <a:schemeClr val="tx1"/>
                </a:solidFill>
                <a:latin typeface="+mn-lt"/>
                <a:ea typeface="+mn-ea"/>
                <a:cs typeface="+mn-cs"/>
              </a:rPr>
              <a:t>Soldiers eligible for a retention or other bonus (see current SRIP guidance for details).</a:t>
            </a:r>
          </a:p>
          <a:p>
            <a:r>
              <a:rPr lang="en-US" sz="1200" b="1" i="0" u="none" strike="noStrike" kern="1200" baseline="0" dirty="0" smtClean="0">
                <a:solidFill>
                  <a:schemeClr val="tx1"/>
                </a:solidFill>
                <a:latin typeface="+mn-lt"/>
                <a:ea typeface="+mn-ea"/>
                <a:cs typeface="+mn-cs"/>
              </a:rPr>
              <a:t>Rule C</a:t>
            </a:r>
          </a:p>
          <a:p>
            <a:r>
              <a:rPr lang="en-US" sz="1200" b="0" i="0" u="none" strike="noStrike" kern="1200" baseline="0" dirty="0" smtClean="0">
                <a:solidFill>
                  <a:schemeClr val="tx1"/>
                </a:solidFill>
                <a:latin typeface="+mn-lt"/>
                <a:ea typeface="+mn-ea"/>
                <a:cs typeface="+mn-cs"/>
              </a:rPr>
              <a:t>Soldiers who are age 59 at ETS with less than 1 year remaining before age 60 can extend up to the last day in the month that they turn 60.</a:t>
            </a:r>
          </a:p>
          <a:p>
            <a:r>
              <a:rPr lang="en-US" sz="1200" b="1" i="0" u="none" strike="noStrike" kern="1200" baseline="0" dirty="0" smtClean="0">
                <a:solidFill>
                  <a:schemeClr val="tx1"/>
                </a:solidFill>
                <a:latin typeface="+mn-lt"/>
                <a:ea typeface="+mn-ea"/>
                <a:cs typeface="+mn-cs"/>
              </a:rPr>
              <a:t>Rule D</a:t>
            </a:r>
          </a:p>
          <a:p>
            <a:r>
              <a:rPr lang="en-US" sz="1200" b="0" i="0" u="none" strike="noStrike" kern="1200" baseline="0" dirty="0" smtClean="0">
                <a:solidFill>
                  <a:schemeClr val="tx1"/>
                </a:solidFill>
                <a:latin typeface="+mn-lt"/>
                <a:ea typeface="+mn-ea"/>
                <a:cs typeface="+mn-cs"/>
              </a:rPr>
              <a:t>Soldiers with a remaining MSO.</a:t>
            </a:r>
          </a:p>
          <a:p>
            <a:r>
              <a:rPr lang="en-US" sz="1200" b="1" i="0" u="none" strike="noStrike" kern="1200" baseline="0" dirty="0" smtClean="0">
                <a:solidFill>
                  <a:schemeClr val="tx1"/>
                </a:solidFill>
                <a:latin typeface="+mn-lt"/>
                <a:ea typeface="+mn-ea"/>
                <a:cs typeface="+mn-cs"/>
              </a:rPr>
              <a:t>Rule E</a:t>
            </a:r>
          </a:p>
          <a:p>
            <a:r>
              <a:rPr lang="en-US" sz="1200" b="0" i="0" u="none" strike="noStrike" kern="1200" baseline="0" dirty="0" smtClean="0">
                <a:solidFill>
                  <a:schemeClr val="tx1"/>
                </a:solidFill>
                <a:latin typeface="+mn-lt"/>
                <a:ea typeface="+mn-ea"/>
                <a:cs typeface="+mn-cs"/>
              </a:rPr>
              <a:t>Soldiers without a remaining MSO </a:t>
            </a:r>
            <a:r>
              <a:rPr lang="en-US" sz="1200" b="1" i="0" u="none" strike="noStrike" kern="1200" baseline="0" dirty="0" smtClean="0">
                <a:solidFill>
                  <a:schemeClr val="tx1"/>
                </a:solidFill>
                <a:latin typeface="+mn-lt"/>
                <a:ea typeface="+mn-ea"/>
                <a:cs typeface="+mn-cs"/>
              </a:rPr>
              <a:t>(Try One is Suspended).</a:t>
            </a:r>
          </a:p>
          <a:p>
            <a:r>
              <a:rPr lang="en-US" sz="1200" b="1" i="0" u="none" strike="noStrike" kern="1200" baseline="0" dirty="0" smtClean="0">
                <a:solidFill>
                  <a:schemeClr val="tx1"/>
                </a:solidFill>
                <a:latin typeface="+mn-lt"/>
                <a:ea typeface="+mn-ea"/>
                <a:cs typeface="+mn-cs"/>
              </a:rPr>
              <a:t>Rule F</a:t>
            </a:r>
          </a:p>
          <a:p>
            <a:r>
              <a:rPr lang="en-US" sz="1200" b="0" i="0" u="none" strike="noStrike" kern="1200" baseline="0" dirty="0" smtClean="0">
                <a:solidFill>
                  <a:schemeClr val="tx1"/>
                </a:solidFill>
                <a:latin typeface="+mn-lt"/>
                <a:ea typeface="+mn-ea"/>
                <a:cs typeface="+mn-cs"/>
              </a:rPr>
              <a:t>Soldiers who must or desire to extend to:</a:t>
            </a:r>
          </a:p>
          <a:p>
            <a:pPr marL="228600" indent="-228600">
              <a:buAutoNum type="arabicPeriod"/>
            </a:pPr>
            <a:r>
              <a:rPr lang="en-US" sz="1200" b="0" i="0" u="none" strike="noStrike" kern="1200" baseline="0" dirty="0" smtClean="0">
                <a:solidFill>
                  <a:schemeClr val="tx1"/>
                </a:solidFill>
                <a:latin typeface="+mn-lt"/>
                <a:ea typeface="+mn-ea"/>
                <a:cs typeface="+mn-cs"/>
              </a:rPr>
              <a:t>Attend training that requires a period of remaining service</a:t>
            </a:r>
          </a:p>
          <a:p>
            <a:pPr marL="228600" indent="-228600">
              <a:buAutoNum type="arabicPeriod"/>
            </a:pPr>
            <a:r>
              <a:rPr lang="en-US" sz="1200" b="0" i="0" u="none" strike="noStrike" kern="1200" baseline="0" dirty="0" smtClean="0">
                <a:solidFill>
                  <a:schemeClr val="tx1"/>
                </a:solidFill>
                <a:latin typeface="+mn-lt"/>
                <a:ea typeface="+mn-ea"/>
                <a:cs typeface="+mn-cs"/>
              </a:rPr>
              <a:t>Enroll in the Simultaneous Membership Program (SMP).</a:t>
            </a:r>
          </a:p>
          <a:p>
            <a:r>
              <a:rPr lang="en-US" sz="1200" b="0" i="0" u="none" strike="noStrike" kern="1200" baseline="0" dirty="0" smtClean="0">
                <a:solidFill>
                  <a:schemeClr val="tx1"/>
                </a:solidFill>
                <a:latin typeface="+mn-lt"/>
                <a:ea typeface="+mn-ea"/>
                <a:cs typeface="+mn-cs"/>
              </a:rPr>
              <a:t>3. Enter/Extend active duty or full-time National Guard duty (including AGR).</a:t>
            </a:r>
          </a:p>
          <a:p>
            <a:r>
              <a:rPr lang="en-US" sz="1200" b="0" i="0" u="none" strike="noStrike" kern="1200" baseline="0" dirty="0" smtClean="0">
                <a:solidFill>
                  <a:schemeClr val="tx1"/>
                </a:solidFill>
                <a:latin typeface="+mn-lt"/>
                <a:ea typeface="+mn-ea"/>
                <a:cs typeface="+mn-cs"/>
              </a:rPr>
              <a:t>4. Participate in State education assistance program.</a:t>
            </a:r>
          </a:p>
          <a:p>
            <a:r>
              <a:rPr lang="en-US" sz="1200" b="0" i="0" u="none" strike="noStrike" kern="1200" baseline="0" dirty="0" smtClean="0">
                <a:solidFill>
                  <a:schemeClr val="tx1"/>
                </a:solidFill>
                <a:latin typeface="+mn-lt"/>
                <a:ea typeface="+mn-ea"/>
                <a:cs typeface="+mn-cs"/>
              </a:rPr>
              <a:t>5. Qualify for the GI Bill and/or SLRP.</a:t>
            </a:r>
          </a:p>
          <a:p>
            <a:r>
              <a:rPr lang="en-US" sz="1200" b="0" i="0" u="none" strike="noStrike" kern="1200" baseline="0" dirty="0" smtClean="0">
                <a:solidFill>
                  <a:schemeClr val="tx1"/>
                </a:solidFill>
                <a:latin typeface="+mn-lt"/>
                <a:ea typeface="+mn-ea"/>
                <a:cs typeface="+mn-cs"/>
              </a:rPr>
              <a:t>6. Satisfy a remaining service requirement upon transfer from the ING to active status.</a:t>
            </a:r>
          </a:p>
          <a:p>
            <a:r>
              <a:rPr lang="en-US" sz="1200" b="0" i="0" u="none" strike="noStrike" kern="1200" baseline="0" dirty="0" smtClean="0">
                <a:solidFill>
                  <a:schemeClr val="tx1"/>
                </a:solidFill>
                <a:latin typeface="+mn-lt"/>
                <a:ea typeface="+mn-ea"/>
                <a:cs typeface="+mn-cs"/>
              </a:rPr>
              <a:t>7. Satisfy a remaining service requirement for promotion per AR 600-8-19.</a:t>
            </a:r>
          </a:p>
          <a:p>
            <a:r>
              <a:rPr lang="en-US" sz="1200" b="0" i="0" u="none" strike="noStrike" kern="1200" baseline="0" dirty="0" smtClean="0">
                <a:solidFill>
                  <a:schemeClr val="tx1"/>
                </a:solidFill>
                <a:latin typeface="+mn-lt"/>
                <a:ea typeface="+mn-ea"/>
                <a:cs typeface="+mn-cs"/>
              </a:rPr>
              <a:t>8. Qualify for a program, benefit or entitlement (except SRIP) which requires a minimum period of remaining service.</a:t>
            </a:r>
          </a:p>
          <a:p>
            <a:r>
              <a:rPr lang="en-US" sz="1200" b="0" i="0" u="none" strike="noStrike" kern="1200" baseline="0" dirty="0" smtClean="0">
                <a:solidFill>
                  <a:schemeClr val="tx1"/>
                </a:solidFill>
                <a:latin typeface="+mn-lt"/>
                <a:ea typeface="+mn-ea"/>
                <a:cs typeface="+mn-cs"/>
              </a:rPr>
              <a:t>9. Allow publication of Qualitative Retention Board results, and the review and appeals process per AR 135-205, Chapter 2, when the Soldier is not selected for retention.</a:t>
            </a:r>
          </a:p>
          <a:p>
            <a:r>
              <a:rPr lang="en-US" sz="1200" b="1" i="0" u="none" strike="noStrike" kern="1200" baseline="0" dirty="0" smtClean="0">
                <a:solidFill>
                  <a:schemeClr val="tx1"/>
                </a:solidFill>
                <a:latin typeface="+mn-lt"/>
                <a:ea typeface="+mn-ea"/>
                <a:cs typeface="+mn-cs"/>
              </a:rPr>
              <a:t>Rule G</a:t>
            </a:r>
          </a:p>
          <a:p>
            <a:r>
              <a:rPr lang="en-US" sz="1200" b="0" i="0" u="none" strike="noStrike" kern="1200" baseline="0" dirty="0" smtClean="0">
                <a:solidFill>
                  <a:schemeClr val="tx1"/>
                </a:solidFill>
                <a:latin typeface="+mn-lt"/>
                <a:ea typeface="+mn-ea"/>
                <a:cs typeface="+mn-cs"/>
              </a:rPr>
              <a:t>Soldiers who request transfer to the ING who do not have a contractual obligation for ARNG service.</a:t>
            </a:r>
          </a:p>
          <a:p>
            <a:r>
              <a:rPr lang="en-US" sz="1200" b="1" i="0" u="none" strike="noStrike" kern="1200" baseline="0" dirty="0" smtClean="0">
                <a:solidFill>
                  <a:schemeClr val="tx1"/>
                </a:solidFill>
                <a:latin typeface="+mn-lt"/>
                <a:ea typeface="+mn-ea"/>
                <a:cs typeface="+mn-cs"/>
              </a:rPr>
              <a:t>Rule H</a:t>
            </a:r>
          </a:p>
          <a:p>
            <a:r>
              <a:rPr lang="en-US" sz="1200" b="0" i="0" u="none" strike="noStrike" kern="1200" baseline="0" dirty="0" smtClean="0">
                <a:solidFill>
                  <a:schemeClr val="tx1"/>
                </a:solidFill>
                <a:latin typeface="+mn-lt"/>
                <a:ea typeface="+mn-ea"/>
                <a:cs typeface="+mn-cs"/>
              </a:rPr>
              <a:t>Soldiers in the ING who do not have a contractual obligation for ARNG service and desire to remain in the ING or return to the active ARNG.</a:t>
            </a:r>
          </a:p>
          <a:p>
            <a:r>
              <a:rPr lang="en-US" sz="1200" b="1" i="0" u="none" strike="noStrike" kern="1200" baseline="0" dirty="0" smtClean="0">
                <a:solidFill>
                  <a:schemeClr val="tx1"/>
                </a:solidFill>
                <a:latin typeface="+mn-lt"/>
                <a:ea typeface="+mn-ea"/>
                <a:cs typeface="+mn-cs"/>
              </a:rPr>
              <a:t>Rule I</a:t>
            </a:r>
          </a:p>
          <a:p>
            <a:r>
              <a:rPr lang="en-US" sz="1200" b="0" i="0" u="none" strike="noStrike" kern="1200" baseline="0" dirty="0" smtClean="0">
                <a:solidFill>
                  <a:schemeClr val="tx1"/>
                </a:solidFill>
                <a:latin typeface="+mn-lt"/>
                <a:ea typeface="+mn-ea"/>
                <a:cs typeface="+mn-cs"/>
              </a:rPr>
              <a:t>Soldiers retained beyond ETS (see paragraph 7).</a:t>
            </a:r>
          </a:p>
          <a:p>
            <a:r>
              <a:rPr lang="en-US" sz="1200" b="1" i="0" u="none" strike="noStrike" kern="1200" baseline="0" dirty="0" smtClean="0">
                <a:solidFill>
                  <a:schemeClr val="tx1"/>
                </a:solidFill>
                <a:latin typeface="+mn-lt"/>
                <a:ea typeface="+mn-ea"/>
                <a:cs typeface="+mn-cs"/>
              </a:rPr>
              <a:t>Rule J</a:t>
            </a:r>
          </a:p>
          <a:p>
            <a:r>
              <a:rPr lang="en-US" sz="1200" b="0" i="0" u="none" strike="noStrike" kern="1200" baseline="0" dirty="0" smtClean="0">
                <a:solidFill>
                  <a:schemeClr val="tx1"/>
                </a:solidFill>
                <a:latin typeface="+mn-lt"/>
                <a:ea typeface="+mn-ea"/>
                <a:cs typeface="+mn-cs"/>
              </a:rPr>
              <a:t>Soldiers otherwise eligible to extend or immediately reenlist, but failed to take or pass last Army Physical Fitness Test (APFT) within eight months for (AGR) Soldiers or within 14-months for (Traditional) prior to signing a reenlistment agreement DA Form 4836. (</a:t>
            </a:r>
            <a:r>
              <a:rPr lang="en-US" sz="1200" b="0" i="0" u="none" strike="noStrike" kern="1200" baseline="0" dirty="0" err="1" smtClean="0">
                <a:solidFill>
                  <a:schemeClr val="tx1"/>
                </a:solidFill>
                <a:latin typeface="+mn-lt"/>
                <a:ea typeface="+mn-ea"/>
                <a:cs typeface="+mn-cs"/>
              </a:rPr>
              <a:t>PPom</a:t>
            </a:r>
            <a:r>
              <a:rPr lang="en-US" sz="1200" b="0" i="0" u="none" strike="noStrike" kern="1200" baseline="0" dirty="0" smtClean="0">
                <a:solidFill>
                  <a:schemeClr val="tx1"/>
                </a:solidFill>
                <a:latin typeface="+mn-lt"/>
                <a:ea typeface="+mn-ea"/>
                <a:cs typeface="+mn-cs"/>
              </a:rPr>
              <a:t> 16-002)</a:t>
            </a:r>
          </a:p>
          <a:p>
            <a:r>
              <a:rPr lang="en-US" sz="1200" b="1" i="0" u="none" strike="noStrike" kern="1200" baseline="0" dirty="0" smtClean="0">
                <a:solidFill>
                  <a:schemeClr val="tx1"/>
                </a:solidFill>
                <a:latin typeface="+mn-lt"/>
                <a:ea typeface="+mn-ea"/>
                <a:cs typeface="+mn-cs"/>
              </a:rPr>
              <a:t>NOTE: Changes made to PPOM 16-006 on 30 SEP 19 with ARNG-HRZ Memo included in Job Aid.</a:t>
            </a:r>
          </a:p>
          <a:p>
            <a:r>
              <a:rPr lang="en-US" sz="1200" b="1" i="0" u="none" strike="noStrike" kern="1200" baseline="0" dirty="0" smtClean="0">
                <a:solidFill>
                  <a:schemeClr val="tx1"/>
                </a:solidFill>
                <a:latin typeface="+mn-lt"/>
                <a:ea typeface="+mn-ea"/>
                <a:cs typeface="+mn-cs"/>
              </a:rPr>
              <a:t>Rule K</a:t>
            </a:r>
          </a:p>
          <a:p>
            <a:r>
              <a:rPr lang="en-US" sz="1200" b="0" i="0" u="none" strike="noStrike" kern="1200" baseline="0" dirty="0" smtClean="0">
                <a:solidFill>
                  <a:schemeClr val="tx1"/>
                </a:solidFill>
                <a:latin typeface="+mn-lt"/>
                <a:ea typeface="+mn-ea"/>
                <a:cs typeface="+mn-cs"/>
              </a:rPr>
              <a:t>Soldiers in the Army Body Composition Program who are making satisfactory progress to meet the body composition requirements of AR 600-9. (PPOM 16-002)</a:t>
            </a:r>
          </a:p>
          <a:p>
            <a:r>
              <a:rPr lang="en-US" sz="1200" b="1" i="0" u="none" strike="noStrike" kern="1200" baseline="0" dirty="0" smtClean="0">
                <a:solidFill>
                  <a:schemeClr val="tx1"/>
                </a:solidFill>
                <a:latin typeface="+mn-lt"/>
                <a:ea typeface="+mn-ea"/>
                <a:cs typeface="+mn-cs"/>
              </a:rPr>
              <a:t>Rule L</a:t>
            </a:r>
          </a:p>
          <a:p>
            <a:r>
              <a:rPr lang="en-US" sz="1200" b="0" i="0" u="none" strike="noStrike" kern="1200" baseline="0" dirty="0" smtClean="0">
                <a:solidFill>
                  <a:schemeClr val="tx1"/>
                </a:solidFill>
                <a:latin typeface="+mn-lt"/>
                <a:ea typeface="+mn-ea"/>
                <a:cs typeface="+mn-cs"/>
              </a:rPr>
              <a:t>Citizenship (no longer applies per ALARACT message 088-2005 -Soldier is qualified if US Citizen or lawful permanent resident alien). </a:t>
            </a:r>
            <a:r>
              <a:rPr lang="en-US" sz="1200" b="1" i="0" u="none" strike="noStrike" kern="1200" baseline="0" dirty="0" smtClean="0">
                <a:solidFill>
                  <a:schemeClr val="tx1"/>
                </a:solidFill>
                <a:latin typeface="+mn-lt"/>
                <a:ea typeface="+mn-ea"/>
                <a:cs typeface="+mn-cs"/>
              </a:rPr>
              <a:t>Rescinded: See Rule A</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Facilitate a discussion with the questions listed below:</a:t>
            </a:r>
          </a:p>
          <a:p>
            <a:r>
              <a:rPr lang="en-US" sz="1200" b="0" i="0" u="none" strike="noStrike" kern="1200" baseline="0" dirty="0" smtClean="0">
                <a:solidFill>
                  <a:schemeClr val="tx1"/>
                </a:solidFill>
                <a:latin typeface="+mn-lt"/>
                <a:ea typeface="+mn-ea"/>
                <a:cs typeface="+mn-cs"/>
              </a:rPr>
              <a:t>Q. What is the difference between Rule G and Rule H, referring to ING?</a:t>
            </a:r>
          </a:p>
          <a:p>
            <a:r>
              <a:rPr lang="en-US" sz="1200" b="0" i="0" u="none" strike="noStrike" kern="1200" baseline="0" dirty="0" smtClean="0">
                <a:solidFill>
                  <a:schemeClr val="tx1"/>
                </a:solidFill>
                <a:latin typeface="+mn-lt"/>
                <a:ea typeface="+mn-ea"/>
                <a:cs typeface="+mn-cs"/>
              </a:rPr>
              <a:t>A. Rule H is extending while in the ING. For example, if the Soldier is currently serving in ING and would like to extend to continue ING service or extend back into active service.</a:t>
            </a:r>
            <a:endParaRPr lang="en-US" dirty="0" smtClean="0"/>
          </a:p>
        </p:txBody>
      </p:sp>
    </p:spTree>
    <p:extLst>
      <p:ext uri="{BB962C8B-B14F-4D97-AF65-F5344CB8AC3E}">
        <p14:creationId xmlns:p14="http://schemas.microsoft.com/office/powerpoint/2010/main" val="54616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Question: </a:t>
            </a:r>
            <a:r>
              <a:rPr lang="en-US" sz="1200" b="0" i="0" u="none" strike="noStrike" kern="1200" baseline="0" dirty="0" smtClean="0">
                <a:solidFill>
                  <a:schemeClr val="tx1"/>
                </a:solidFill>
                <a:latin typeface="+mn-lt"/>
                <a:ea typeface="+mn-ea"/>
                <a:cs typeface="+mn-cs"/>
              </a:rPr>
              <a:t>SGT Jones wants to receive the Montgomery GI Bill, however he must extend his current enlistment for three years in order to meet eligibility standards. What Table and Rule applies to this circumstance?</a:t>
            </a:r>
          </a:p>
          <a:p>
            <a:r>
              <a:rPr lang="en-US" sz="1200" b="1" i="0" u="none" strike="noStrike" kern="1200" baseline="0" dirty="0" smtClean="0">
                <a:solidFill>
                  <a:schemeClr val="tx1"/>
                </a:solidFill>
                <a:latin typeface="+mn-lt"/>
                <a:ea typeface="+mn-ea"/>
                <a:cs typeface="+mn-cs"/>
              </a:rPr>
              <a:t>Answer: </a:t>
            </a:r>
            <a:r>
              <a:rPr lang="en-US" sz="1200" b="0" i="0" u="none" strike="noStrike" kern="1200" baseline="0" dirty="0" smtClean="0">
                <a:solidFill>
                  <a:schemeClr val="tx1"/>
                </a:solidFill>
                <a:latin typeface="+mn-lt"/>
                <a:ea typeface="+mn-ea"/>
                <a:cs typeface="+mn-cs"/>
              </a:rPr>
              <a:t>Table 1, Rule F</a:t>
            </a:r>
          </a:p>
          <a:p>
            <a:endParaRPr lang="en-US" dirty="0" smtClean="0"/>
          </a:p>
        </p:txBody>
      </p:sp>
    </p:spTree>
    <p:extLst>
      <p:ext uri="{BB962C8B-B14F-4D97-AF65-F5344CB8AC3E}">
        <p14:creationId xmlns:p14="http://schemas.microsoft.com/office/powerpoint/2010/main" val="221492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Question: </a:t>
            </a:r>
            <a:r>
              <a:rPr lang="en-US" sz="1200" b="0" i="0" u="none" strike="noStrike" kern="1200" baseline="0" dirty="0" smtClean="0">
                <a:solidFill>
                  <a:schemeClr val="tx1"/>
                </a:solidFill>
                <a:latin typeface="+mn-lt"/>
                <a:ea typeface="+mn-ea"/>
                <a:cs typeface="+mn-cs"/>
              </a:rPr>
              <a:t>SGT Chavez is a permanent resident alien and has yet to obtain US citizenship. He has served in the armed forces for nearly eight years. At his ETS, he will have eight years of service and has expressed interest in extending his current  enlistment agreement. What Table and Rule applies to SGT Chavez?</a:t>
            </a:r>
          </a:p>
          <a:p>
            <a:r>
              <a:rPr lang="en-US" sz="1200" b="1" i="0" u="none" strike="noStrike" kern="1200" baseline="0" dirty="0" smtClean="0">
                <a:solidFill>
                  <a:schemeClr val="tx1"/>
                </a:solidFill>
                <a:latin typeface="+mn-lt"/>
                <a:ea typeface="+mn-ea"/>
                <a:cs typeface="+mn-cs"/>
              </a:rPr>
              <a:t>Answer: </a:t>
            </a:r>
            <a:r>
              <a:rPr lang="en-US" sz="1200" b="0" i="0" u="none" strike="noStrike" kern="1200" baseline="0" dirty="0" smtClean="0">
                <a:solidFill>
                  <a:schemeClr val="tx1"/>
                </a:solidFill>
                <a:latin typeface="+mn-lt"/>
                <a:ea typeface="+mn-ea"/>
                <a:cs typeface="+mn-cs"/>
              </a:rPr>
              <a:t>Table 1 Rule A (because Rule L has been rescinded and anyone who would apply extends under Rule A).</a:t>
            </a:r>
            <a:endParaRPr lang="en-US" dirty="0"/>
          </a:p>
        </p:txBody>
      </p:sp>
    </p:spTree>
    <p:extLst>
      <p:ext uri="{BB962C8B-B14F-4D97-AF65-F5344CB8AC3E}">
        <p14:creationId xmlns:p14="http://schemas.microsoft.com/office/powerpoint/2010/main" val="100194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Calibri" panose="020F0502020204030204" pitchFamily="34" charset="0"/>
              </a:defRPr>
            </a:lvl1pPr>
          </a:lstStyle>
          <a:p>
            <a:pPr>
              <a:defRPr/>
            </a:pPr>
            <a:fld id="{C7117E17-FBF4-4B55-BEB3-F601C242024B}" type="slidenum">
              <a:rPr lang="en-US" altLang="en-US"/>
              <a:pPr>
                <a:defRPr/>
              </a:pPr>
              <a:t>‹#›</a:t>
            </a:fld>
            <a:endParaRPr lang="en-US" altLang="en-US"/>
          </a:p>
        </p:txBody>
      </p:sp>
    </p:spTree>
    <p:extLst>
      <p:ext uri="{BB962C8B-B14F-4D97-AF65-F5344CB8AC3E}">
        <p14:creationId xmlns:p14="http://schemas.microsoft.com/office/powerpoint/2010/main" val="282446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C28E3F8-BE1B-4AC5-B112-D38B2996CEA0}" type="slidenum">
              <a:rPr lang="en-US" altLang="en-US"/>
              <a:pPr>
                <a:defRPr/>
              </a:pPr>
              <a:t>‹#›</a:t>
            </a:fld>
            <a:endParaRPr lang="en-US" altLang="en-US"/>
          </a:p>
        </p:txBody>
      </p:sp>
    </p:spTree>
    <p:extLst>
      <p:ext uri="{BB962C8B-B14F-4D97-AF65-F5344CB8AC3E}">
        <p14:creationId xmlns:p14="http://schemas.microsoft.com/office/powerpoint/2010/main" val="273167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F2BB22B-6776-43D7-81CB-92DABAB3C717}" type="slidenum">
              <a:rPr lang="en-US" altLang="en-US"/>
              <a:pPr>
                <a:defRPr/>
              </a:pPr>
              <a:t>‹#›</a:t>
            </a:fld>
            <a:endParaRPr lang="en-US" altLang="en-US"/>
          </a:p>
        </p:txBody>
      </p:sp>
    </p:spTree>
    <p:extLst>
      <p:ext uri="{BB962C8B-B14F-4D97-AF65-F5344CB8AC3E}">
        <p14:creationId xmlns:p14="http://schemas.microsoft.com/office/powerpoint/2010/main" val="5787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Calibri" panose="020F0502020204030204" pitchFamily="34" charset="0"/>
              </a:defRPr>
            </a:lvl1pPr>
          </a:lstStyle>
          <a:p>
            <a:pPr>
              <a:defRPr/>
            </a:pPr>
            <a:fld id="{AC81620A-F155-4A4D-99E5-E924E0BBE302}" type="slidenum">
              <a:rPr lang="en-US" altLang="en-US"/>
              <a:pPr>
                <a:defRPr/>
              </a:pPr>
              <a:t>‹#›</a:t>
            </a:fld>
            <a:endParaRPr lang="en-US" altLang="en-US"/>
          </a:p>
        </p:txBody>
      </p:sp>
    </p:spTree>
    <p:extLst>
      <p:ext uri="{BB962C8B-B14F-4D97-AF65-F5344CB8AC3E}">
        <p14:creationId xmlns:p14="http://schemas.microsoft.com/office/powerpoint/2010/main" val="274731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Calibri" panose="020F0502020204030204" pitchFamily="34" charset="0"/>
              </a:defRPr>
            </a:lvl1pPr>
          </a:lstStyle>
          <a:p>
            <a:pPr>
              <a:defRPr/>
            </a:pPr>
            <a:fld id="{BC1E136D-1ED8-4037-A26F-575639E69DCB}" type="slidenum">
              <a:rPr lang="en-US" altLang="en-US"/>
              <a:pPr>
                <a:defRPr/>
              </a:pPr>
              <a:t>‹#›</a:t>
            </a:fld>
            <a:endParaRPr lang="en-US" altLang="en-US"/>
          </a:p>
        </p:txBody>
      </p:sp>
    </p:spTree>
    <p:extLst>
      <p:ext uri="{BB962C8B-B14F-4D97-AF65-F5344CB8AC3E}">
        <p14:creationId xmlns:p14="http://schemas.microsoft.com/office/powerpoint/2010/main" val="149977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Calibri" panose="020F0502020204030204" pitchFamily="34" charset="0"/>
              </a:defRPr>
            </a:lvl1pPr>
          </a:lstStyle>
          <a:p>
            <a:pPr>
              <a:defRPr/>
            </a:pPr>
            <a:fld id="{E82EFB79-A58D-45DF-9CEF-27E1286F3172}" type="slidenum">
              <a:rPr lang="en-US" altLang="en-US"/>
              <a:pPr>
                <a:defRPr/>
              </a:pPr>
              <a:t>‹#›</a:t>
            </a:fld>
            <a:endParaRPr lang="en-US" altLang="en-US"/>
          </a:p>
        </p:txBody>
      </p:sp>
    </p:spTree>
    <p:extLst>
      <p:ext uri="{BB962C8B-B14F-4D97-AF65-F5344CB8AC3E}">
        <p14:creationId xmlns:p14="http://schemas.microsoft.com/office/powerpoint/2010/main" val="15037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Calibri" panose="020F0502020204030204" pitchFamily="34" charset="0"/>
              </a:defRPr>
            </a:lvl1pPr>
          </a:lstStyle>
          <a:p>
            <a:pPr>
              <a:defRPr/>
            </a:pPr>
            <a:fld id="{F50839B4-98AA-4B3A-9974-4B8D150AB4F3}" type="slidenum">
              <a:rPr lang="en-US" altLang="en-US"/>
              <a:pPr>
                <a:defRPr/>
              </a:pPr>
              <a:t>‹#›</a:t>
            </a:fld>
            <a:endParaRPr lang="en-US" altLang="en-US"/>
          </a:p>
        </p:txBody>
      </p:sp>
    </p:spTree>
    <p:extLst>
      <p:ext uri="{BB962C8B-B14F-4D97-AF65-F5344CB8AC3E}">
        <p14:creationId xmlns:p14="http://schemas.microsoft.com/office/powerpoint/2010/main" val="415543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42A70D4-F3BC-4D97-83DD-6E6EF9988E60}" type="slidenum">
              <a:rPr lang="en-US" altLang="en-US"/>
              <a:pPr>
                <a:defRPr/>
              </a:pPr>
              <a:t>‹#›</a:t>
            </a:fld>
            <a:endParaRPr lang="en-US" altLang="en-US"/>
          </a:p>
        </p:txBody>
      </p:sp>
    </p:spTree>
    <p:extLst>
      <p:ext uri="{BB962C8B-B14F-4D97-AF65-F5344CB8AC3E}">
        <p14:creationId xmlns:p14="http://schemas.microsoft.com/office/powerpoint/2010/main" val="260490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1"/>
          <p:cNvSpPr>
            <a:spLocks noGrp="1"/>
          </p:cNvSpPr>
          <p:nvPr userDrawn="1">
            <p:ph type="sldNum" sz="quarter" idx="12"/>
          </p:nvPr>
        </p:nvSpPr>
        <p:spPr>
          <a:xfrm>
            <a:off x="8753475" y="6492875"/>
            <a:ext cx="47466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Calibri" panose="020F0502020204030204" pitchFamily="34" charset="0"/>
              </a:defRPr>
            </a:lvl1pPr>
          </a:lstStyle>
          <a:p>
            <a:pPr>
              <a:defRPr/>
            </a:pPr>
            <a:fld id="{ED740878-860F-49CA-867C-C8E9B7EC07B9}" type="slidenum">
              <a:rPr lang="en-US" altLang="en-US"/>
              <a:pPr>
                <a:defRPr/>
              </a:pPr>
              <a:t>‹#›</a:t>
            </a:fld>
            <a:endParaRPr lang="en-US" altLang="en-US"/>
          </a:p>
        </p:txBody>
      </p:sp>
    </p:spTree>
    <p:extLst>
      <p:ext uri="{BB962C8B-B14F-4D97-AF65-F5344CB8AC3E}">
        <p14:creationId xmlns:p14="http://schemas.microsoft.com/office/powerpoint/2010/main" val="156055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2CB1337-E9F5-4B9F-B6D0-FCA6D6AACCD7}" type="slidenum">
              <a:rPr lang="en-US" altLang="en-US"/>
              <a:pPr>
                <a:defRPr/>
              </a:pPr>
              <a:t>‹#›</a:t>
            </a:fld>
            <a:endParaRPr lang="en-US" altLang="en-US"/>
          </a:p>
        </p:txBody>
      </p:sp>
    </p:spTree>
    <p:extLst>
      <p:ext uri="{BB962C8B-B14F-4D97-AF65-F5344CB8AC3E}">
        <p14:creationId xmlns:p14="http://schemas.microsoft.com/office/powerpoint/2010/main" val="108448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C889A4D-05BC-4017-8396-686E7C502D64}" type="slidenum">
              <a:rPr lang="en-US" altLang="en-US"/>
              <a:pPr>
                <a:defRPr/>
              </a:pPr>
              <a:t>‹#›</a:t>
            </a:fld>
            <a:endParaRPr lang="en-US" altLang="en-US"/>
          </a:p>
        </p:txBody>
      </p:sp>
    </p:spTree>
    <p:extLst>
      <p:ext uri="{BB962C8B-B14F-4D97-AF65-F5344CB8AC3E}">
        <p14:creationId xmlns:p14="http://schemas.microsoft.com/office/powerpoint/2010/main" val="2156293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15" descr="mm_WM.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97288" y="1544638"/>
            <a:ext cx="17494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ARG bg (6).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8" descr="ARG bg (5).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0071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C4CFFA-7C4E-4F50-A1C2-50AA73185361}" type="slidenum">
              <a:rPr lang="en-US" altLang="en-US" smtClean="0"/>
              <a:pPr>
                <a:defRPr/>
              </a:pPr>
              <a:t>1</a:t>
            </a:fld>
            <a:endParaRPr lang="en-US" altLang="en-US" dirty="0"/>
          </a:p>
        </p:txBody>
      </p:sp>
      <p:sp>
        <p:nvSpPr>
          <p:cNvPr id="3" name="TextBox 2"/>
          <p:cNvSpPr txBox="1"/>
          <p:nvPr/>
        </p:nvSpPr>
        <p:spPr>
          <a:xfrm>
            <a:off x="1322493" y="2173548"/>
            <a:ext cx="6842235" cy="1938992"/>
          </a:xfrm>
          <a:prstGeom prst="rect">
            <a:avLst/>
          </a:prstGeom>
          <a:noFill/>
        </p:spPr>
        <p:txBody>
          <a:bodyPr wrap="square" rtlCol="0">
            <a:spAutoFit/>
          </a:bodyPr>
          <a:lstStyle/>
          <a:p>
            <a:pPr algn="ctr"/>
            <a:r>
              <a:rPr lang="en-US" sz="4000" dirty="0" smtClean="0"/>
              <a:t>Determine Extension/Immediate Reenlistment Eligibility</a:t>
            </a:r>
            <a:endParaRPr lang="en-US" sz="4000" dirty="0"/>
          </a:p>
        </p:txBody>
      </p:sp>
      <p:sp>
        <p:nvSpPr>
          <p:cNvPr id="4" name="TextBox 3"/>
          <p:cNvSpPr txBox="1"/>
          <p:nvPr/>
        </p:nvSpPr>
        <p:spPr>
          <a:xfrm>
            <a:off x="1673988" y="4323011"/>
            <a:ext cx="5959365" cy="584775"/>
          </a:xfrm>
          <a:prstGeom prst="rect">
            <a:avLst/>
          </a:prstGeom>
          <a:noFill/>
        </p:spPr>
        <p:txBody>
          <a:bodyPr wrap="square" rtlCol="0">
            <a:spAutoFit/>
          </a:bodyPr>
          <a:lstStyle/>
          <a:p>
            <a:pPr algn="ctr"/>
            <a:r>
              <a:rPr lang="en-US" sz="3200" dirty="0" smtClean="0">
                <a:solidFill>
                  <a:schemeClr val="tx1">
                    <a:lumMod val="50000"/>
                    <a:lumOff val="50000"/>
                  </a:schemeClr>
                </a:solidFill>
              </a:rPr>
              <a:t>Unit Retention NCO Workshop</a:t>
            </a:r>
            <a:endParaRPr lang="en-US" sz="3200" dirty="0">
              <a:solidFill>
                <a:schemeClr val="tx1">
                  <a:lumMod val="50000"/>
                  <a:lumOff val="50000"/>
                </a:schemeClr>
              </a:solidFill>
            </a:endParaRPr>
          </a:p>
        </p:txBody>
      </p:sp>
    </p:spTree>
    <p:extLst>
      <p:ext uri="{BB962C8B-B14F-4D97-AF65-F5344CB8AC3E}">
        <p14:creationId xmlns:p14="http://schemas.microsoft.com/office/powerpoint/2010/main" val="122365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1277938"/>
            <a:ext cx="7613374" cy="1143000"/>
          </a:xfrm>
        </p:spPr>
        <p:txBody>
          <a:bodyPr/>
          <a:lstStyle/>
          <a:p>
            <a:r>
              <a:rPr lang="en-US" sz="5400" dirty="0" smtClean="0">
                <a:latin typeface="Arial" panose="020B0604020202020204" pitchFamily="34" charset="0"/>
                <a:cs typeface="Arial" panose="020B0604020202020204" pitchFamily="34" charset="0"/>
              </a:rPr>
              <a:t>Review and Summary</a:t>
            </a:r>
            <a:endParaRPr lang="en-US" sz="5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flipH="1">
            <a:off x="8686799" y="6492875"/>
            <a:ext cx="367747" cy="365125"/>
          </a:xfrm>
        </p:spPr>
        <p:txBody>
          <a:bodyPr/>
          <a:lstStyle/>
          <a:p>
            <a:pPr>
              <a:defRPr/>
            </a:pPr>
            <a:fld id="{E42A70D4-F3BC-4D97-83DD-6E6EF9988E60}" type="slidenum">
              <a:rPr lang="en-US" altLang="en-US" sz="1400" smtClean="0">
                <a:solidFill>
                  <a:schemeClr val="bg1"/>
                </a:solidFill>
              </a:rPr>
              <a:pPr>
                <a:defRPr/>
              </a:pPr>
              <a:t>10</a:t>
            </a:fld>
            <a:endParaRPr lang="en-US" altLang="en-US" sz="1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026" y="2872409"/>
            <a:ext cx="3925957" cy="2822713"/>
          </a:xfrm>
          <a:prstGeom prst="rect">
            <a:avLst/>
          </a:prstGeom>
        </p:spPr>
      </p:pic>
    </p:spTree>
    <p:extLst>
      <p:ext uri="{BB962C8B-B14F-4D97-AF65-F5344CB8AC3E}">
        <p14:creationId xmlns:p14="http://schemas.microsoft.com/office/powerpoint/2010/main" val="398716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bwMode="auto">
          <a:xfrm>
            <a:off x="321404" y="1490796"/>
            <a:ext cx="8701088" cy="49261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buFont typeface="Arial" panose="020B0604020202020204" pitchFamily="34" charset="0"/>
              <a:buNone/>
            </a:pPr>
            <a:r>
              <a:rPr lang="en-US" altLang="en-US" sz="2400" b="1" dirty="0" smtClean="0">
                <a:latin typeface="Arial" panose="020B0604020202020204" pitchFamily="34" charset="0"/>
                <a:cs typeface="Arial" panose="020B0604020202020204" pitchFamily="34" charset="0"/>
              </a:rPr>
              <a:t>Action: </a:t>
            </a:r>
            <a:r>
              <a:rPr lang="en-US" altLang="en-US" sz="2400" dirty="0" smtClean="0">
                <a:latin typeface="Arial" panose="020B0604020202020204" pitchFamily="34" charset="0"/>
                <a:cs typeface="Arial" panose="020B0604020202020204" pitchFamily="34" charset="0"/>
              </a:rPr>
              <a:t> Determine Extension/Immediate Reenlistment Eligibility</a:t>
            </a:r>
            <a:r>
              <a:rPr lang="en-US" altLang="en-US" sz="1600" b="1" dirty="0" smtClean="0">
                <a:latin typeface="Arial" panose="020B0604020202020204" pitchFamily="34" charset="0"/>
                <a:cs typeface="Arial" panose="020B0604020202020204" pitchFamily="34" charset="0"/>
              </a:rPr>
              <a:t/>
            </a:r>
            <a:br>
              <a:rPr lang="en-US" altLang="en-US" sz="1600" b="1"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sz="2400" b="1" dirty="0" smtClean="0">
                <a:latin typeface="Arial" panose="020B0604020202020204" pitchFamily="34" charset="0"/>
                <a:cs typeface="Arial" panose="020B0604020202020204" pitchFamily="34" charset="0"/>
              </a:rPr>
              <a:t>Conditions:  </a:t>
            </a:r>
            <a:r>
              <a:rPr lang="en-US" altLang="en-US" sz="2400" dirty="0" smtClean="0">
                <a:latin typeface="Arial" panose="020B0604020202020204" pitchFamily="34" charset="0"/>
                <a:cs typeface="Arial" panose="020B0604020202020204" pitchFamily="34" charset="0"/>
              </a:rPr>
              <a:t>In a classroom, with access to AR 600-9 and Extension/Immediate Reenlistment Job Aid.</a:t>
            </a:r>
            <a:br>
              <a:rPr lang="en-US" altLang="en-US" sz="2400"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a:p>
            <a:pPr eaLnBrk="1" hangingPunct="1">
              <a:spcBef>
                <a:spcPts val="0"/>
              </a:spcBef>
              <a:buNone/>
            </a:pPr>
            <a:r>
              <a:rPr lang="en-US" altLang="en-US" sz="2400" b="1" dirty="0" smtClean="0">
                <a:latin typeface="Arial" panose="020B0604020202020204" pitchFamily="34" charset="0"/>
                <a:cs typeface="Arial" panose="020B0604020202020204" pitchFamily="34" charset="0"/>
              </a:rPr>
              <a:t>Standards:  </a:t>
            </a:r>
            <a:r>
              <a:rPr lang="en-US" altLang="en-US" sz="2400" dirty="0">
                <a:latin typeface="Arial" panose="020B0604020202020204" pitchFamily="34" charset="0"/>
                <a:cs typeface="Arial" panose="020B0604020202020204" pitchFamily="34" charset="0"/>
              </a:rPr>
              <a:t>Determine the Soldier's earliest date of extension, determine the Soldier's extension/immediate reenlistment eligibility, and determine the Soldier's authorized period of </a:t>
            </a:r>
            <a:r>
              <a:rPr lang="en-US" altLang="en-US" sz="2400" dirty="0" smtClean="0">
                <a:latin typeface="Arial" panose="020B0604020202020204" pitchFamily="34" charset="0"/>
                <a:cs typeface="Arial" panose="020B0604020202020204" pitchFamily="34" charset="0"/>
              </a:rPr>
              <a:t>extension.</a:t>
            </a:r>
            <a:r>
              <a:rPr lang="en-US" altLang="en-US" sz="2400" dirty="0">
                <a:latin typeface="Arial" panose="020B0604020202020204" pitchFamily="34" charset="0"/>
                <a:cs typeface="Arial" panose="020B0604020202020204" pitchFamily="34" charset="0"/>
              </a:rPr>
              <a:t>	</a:t>
            </a:r>
            <a:endParaRPr lang="en-US" altLang="en-US" sz="2800" dirty="0"/>
          </a:p>
          <a:p>
            <a:pPr eaLnBrk="1" hangingPunct="1">
              <a:buFont typeface="Arial" panose="020B0604020202020204" pitchFamily="34" charset="0"/>
              <a:buNone/>
            </a:pPr>
            <a:endParaRPr lang="en-US" altLang="en-US" sz="2800" dirty="0" smtClean="0">
              <a:cs typeface="Times New Roman" panose="02020603050405020304" pitchFamily="18" charset="0"/>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60AE28-81BF-4C1E-99C7-D10315696E93}" type="slidenum">
              <a:rPr lang="en-US" altLang="en-US" smtClean="0">
                <a:solidFill>
                  <a:schemeClr val="bg1"/>
                </a:solidFill>
                <a:latin typeface="Calibri" panose="020F0502020204030204" pitchFamily="34" charset="0"/>
              </a:rPr>
              <a:pPr/>
              <a:t>11</a:t>
            </a:fld>
            <a:endParaRPr lang="en-US" altLang="en-US" smtClean="0">
              <a:solidFill>
                <a:schemeClr val="bg1"/>
              </a:solidFill>
              <a:latin typeface="Calibri" panose="020F0502020204030204" pitchFamily="34" charset="0"/>
            </a:endParaRPr>
          </a:p>
        </p:txBody>
      </p:sp>
      <p:sp>
        <p:nvSpPr>
          <p:cNvPr id="19460" name="Title 5"/>
          <p:cNvSpPr txBox="1">
            <a:spLocks noGrp="1"/>
          </p:cNvSpPr>
          <p:nvPr>
            <p:ph type="title"/>
          </p:nvPr>
        </p:nvSpPr>
        <p:spPr bwMode="auto">
          <a:xfrm>
            <a:off x="321404" y="805922"/>
            <a:ext cx="8229600"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r>
              <a:rPr lang="en-US" altLang="en-US" sz="3600" b="1" dirty="0" smtClean="0">
                <a:solidFill>
                  <a:schemeClr val="accent1"/>
                </a:solidFill>
                <a:latin typeface="Arial" panose="020B0604020202020204" pitchFamily="34" charset="0"/>
                <a:cs typeface="Arial" panose="020B0604020202020204" pitchFamily="34" charset="0"/>
              </a:rPr>
              <a:t>Terminal Learning Objective</a:t>
            </a:r>
          </a:p>
        </p:txBody>
      </p:sp>
    </p:spTree>
    <p:extLst>
      <p:ext uri="{BB962C8B-B14F-4D97-AF65-F5344CB8AC3E}">
        <p14:creationId xmlns:p14="http://schemas.microsoft.com/office/powerpoint/2010/main" val="886816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Content Placeholder 2"/>
          <p:cNvSpPr>
            <a:spLocks noGrp="1"/>
          </p:cNvSpPr>
          <p:nvPr>
            <p:ph idx="1"/>
          </p:nvPr>
        </p:nvSpPr>
        <p:spPr bwMode="auto">
          <a:xfrm>
            <a:off x="321404" y="1490796"/>
            <a:ext cx="8701088" cy="49261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buFont typeface="Arial" panose="020B0604020202020204" pitchFamily="34" charset="0"/>
              <a:buNone/>
            </a:pPr>
            <a:r>
              <a:rPr lang="en-US" altLang="en-US" sz="2400" b="1" dirty="0" smtClean="0">
                <a:latin typeface="Arial" panose="020B0604020202020204" pitchFamily="34" charset="0"/>
                <a:cs typeface="Arial" panose="020B0604020202020204" pitchFamily="34" charset="0"/>
              </a:rPr>
              <a:t>Action: </a:t>
            </a:r>
            <a:r>
              <a:rPr lang="en-US" altLang="en-US" sz="2400" dirty="0" smtClean="0">
                <a:latin typeface="Arial" panose="020B0604020202020204" pitchFamily="34" charset="0"/>
                <a:cs typeface="Arial" panose="020B0604020202020204" pitchFamily="34" charset="0"/>
              </a:rPr>
              <a:t> Determine Extension/Immediate Reenlistment Eligibility</a:t>
            </a:r>
            <a:r>
              <a:rPr lang="en-US" altLang="en-US" sz="1600" b="1" dirty="0" smtClean="0">
                <a:latin typeface="Arial" panose="020B0604020202020204" pitchFamily="34" charset="0"/>
                <a:cs typeface="Arial" panose="020B0604020202020204" pitchFamily="34" charset="0"/>
              </a:rPr>
              <a:t/>
            </a:r>
            <a:br>
              <a:rPr lang="en-US" altLang="en-US" sz="1600" b="1"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sz="2400" b="1" dirty="0" smtClean="0">
                <a:latin typeface="Arial" panose="020B0604020202020204" pitchFamily="34" charset="0"/>
                <a:cs typeface="Arial" panose="020B0604020202020204" pitchFamily="34" charset="0"/>
              </a:rPr>
              <a:t>Conditions:  </a:t>
            </a:r>
            <a:r>
              <a:rPr lang="en-US" altLang="en-US" sz="2400" dirty="0" smtClean="0">
                <a:latin typeface="Arial" panose="020B0604020202020204" pitchFamily="34" charset="0"/>
                <a:cs typeface="Arial" panose="020B0604020202020204" pitchFamily="34" charset="0"/>
              </a:rPr>
              <a:t>In a classroom, with access to AR 600-9 and Extension/Immediate Reenlistment Job Aid.</a:t>
            </a:r>
            <a:br>
              <a:rPr lang="en-US" altLang="en-US" sz="2400"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a:p>
            <a:pPr eaLnBrk="1" hangingPunct="1">
              <a:spcBef>
                <a:spcPts val="0"/>
              </a:spcBef>
              <a:buNone/>
            </a:pPr>
            <a:r>
              <a:rPr lang="en-US" altLang="en-US" sz="2400" b="1" dirty="0" smtClean="0">
                <a:latin typeface="Arial" panose="020B0604020202020204" pitchFamily="34" charset="0"/>
                <a:cs typeface="Arial" panose="020B0604020202020204" pitchFamily="34" charset="0"/>
              </a:rPr>
              <a:t>Standards:  </a:t>
            </a:r>
            <a:r>
              <a:rPr lang="en-US" altLang="en-US" sz="2400" dirty="0">
                <a:latin typeface="Arial" panose="020B0604020202020204" pitchFamily="34" charset="0"/>
                <a:cs typeface="Arial" panose="020B0604020202020204" pitchFamily="34" charset="0"/>
              </a:rPr>
              <a:t>Determine the Soldier's earliest date of extension, determine the Soldier's extension/immediate reenlistment eligibility, and determine the Soldier's authorized period of </a:t>
            </a:r>
            <a:r>
              <a:rPr lang="en-US" altLang="en-US" sz="2400" dirty="0" smtClean="0">
                <a:latin typeface="Arial" panose="020B0604020202020204" pitchFamily="34" charset="0"/>
                <a:cs typeface="Arial" panose="020B0604020202020204" pitchFamily="34" charset="0"/>
              </a:rPr>
              <a:t>extension.</a:t>
            </a:r>
            <a:r>
              <a:rPr lang="en-US" altLang="en-US" sz="2400" dirty="0">
                <a:latin typeface="Arial" panose="020B0604020202020204" pitchFamily="34" charset="0"/>
                <a:cs typeface="Arial" panose="020B0604020202020204" pitchFamily="34" charset="0"/>
              </a:rPr>
              <a:t>	</a:t>
            </a:r>
            <a:endParaRPr lang="en-US" altLang="en-US" sz="2800" dirty="0"/>
          </a:p>
          <a:p>
            <a:pPr eaLnBrk="1" hangingPunct="1">
              <a:buFont typeface="Arial" panose="020B0604020202020204" pitchFamily="34" charset="0"/>
              <a:buNone/>
            </a:pPr>
            <a:endParaRPr lang="en-US" altLang="en-US" sz="2800" dirty="0" smtClean="0">
              <a:cs typeface="Times New Roman" panose="02020603050405020304" pitchFamily="18" charset="0"/>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60AE28-81BF-4C1E-99C7-D10315696E93}" type="slidenum">
              <a:rPr lang="en-US" altLang="en-US" smtClean="0">
                <a:solidFill>
                  <a:schemeClr val="bg1"/>
                </a:solidFill>
                <a:latin typeface="Calibri" panose="020F0502020204030204" pitchFamily="34" charset="0"/>
              </a:rPr>
              <a:pPr/>
              <a:t>2</a:t>
            </a:fld>
            <a:endParaRPr lang="en-US" altLang="en-US" smtClean="0">
              <a:solidFill>
                <a:schemeClr val="bg1"/>
              </a:solidFill>
              <a:latin typeface="Calibri" panose="020F0502020204030204" pitchFamily="34" charset="0"/>
            </a:endParaRPr>
          </a:p>
        </p:txBody>
      </p:sp>
      <p:sp>
        <p:nvSpPr>
          <p:cNvPr id="19460" name="Title 5"/>
          <p:cNvSpPr txBox="1">
            <a:spLocks noGrp="1"/>
          </p:cNvSpPr>
          <p:nvPr>
            <p:ph type="title"/>
          </p:nvPr>
        </p:nvSpPr>
        <p:spPr bwMode="auto">
          <a:xfrm>
            <a:off x="321404" y="805922"/>
            <a:ext cx="8229600"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r>
              <a:rPr lang="en-US" altLang="en-US" sz="3600" b="1" dirty="0" smtClean="0">
                <a:solidFill>
                  <a:schemeClr val="accent1"/>
                </a:solidFill>
                <a:latin typeface="Arial" panose="020B0604020202020204" pitchFamily="34" charset="0"/>
                <a:cs typeface="Arial" panose="020B0604020202020204" pitchFamily="34" charset="0"/>
              </a:rPr>
              <a:t>Terminal Learning Objective</a:t>
            </a:r>
          </a:p>
        </p:txBody>
      </p:sp>
    </p:spTree>
    <p:extLst>
      <p:ext uri="{BB962C8B-B14F-4D97-AF65-F5344CB8AC3E}">
        <p14:creationId xmlns:p14="http://schemas.microsoft.com/office/powerpoint/2010/main" val="4120904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89F87C-35F9-4F82-801C-8EAD327C9897}" type="slidenum">
              <a:rPr lang="en-US" altLang="en-US" smtClean="0"/>
              <a:pPr>
                <a:defRPr/>
              </a:pPr>
              <a:t>3</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84" y="791184"/>
            <a:ext cx="8697119" cy="5598361"/>
          </a:xfrm>
          <a:prstGeom prst="rect">
            <a:avLst/>
          </a:prstGeom>
        </p:spPr>
      </p:pic>
    </p:spTree>
    <p:extLst>
      <p:ext uri="{BB962C8B-B14F-4D97-AF65-F5344CB8AC3E}">
        <p14:creationId xmlns:p14="http://schemas.microsoft.com/office/powerpoint/2010/main" val="286057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91BE13-5563-4032-B6E6-0C615BB991AB}" type="slidenum">
              <a:rPr lang="en-US" altLang="en-US" smtClean="0">
                <a:solidFill>
                  <a:schemeClr val="bg1"/>
                </a:solidFill>
                <a:latin typeface="Calibri" panose="020F0502020204030204" pitchFamily="34" charset="0"/>
              </a:rPr>
              <a:pPr/>
              <a:t>4</a:t>
            </a:fld>
            <a:endParaRPr lang="en-US" altLang="en-US" smtClean="0">
              <a:solidFill>
                <a:schemeClr val="bg1"/>
              </a:solidFill>
              <a:latin typeface="Calibri" panose="020F0502020204030204" pitchFamily="34" charset="0"/>
            </a:endParaRPr>
          </a:p>
        </p:txBody>
      </p:sp>
      <p:sp>
        <p:nvSpPr>
          <p:cNvPr id="6" name="Title 1"/>
          <p:cNvSpPr txBox="1">
            <a:spLocks/>
          </p:cNvSpPr>
          <p:nvPr/>
        </p:nvSpPr>
        <p:spPr>
          <a:xfrm>
            <a:off x="2373809" y="1524069"/>
            <a:ext cx="6765007" cy="2984182"/>
          </a:xfrm>
          <a:prstGeom prst="rect">
            <a:avLst/>
          </a:prstGeom>
        </p:spPr>
        <p:txBody>
          <a:bodyPr/>
          <a:lstStyle/>
          <a:p>
            <a:pPr algn="ctr" eaLnBrk="1" fontAlgn="auto" hangingPunct="1">
              <a:spcAft>
                <a:spcPts val="0"/>
              </a:spcAft>
              <a:defRPr/>
            </a:pPr>
            <a:r>
              <a:rPr lang="en-US" sz="5400" dirty="0"/>
              <a:t>Determine Extension/Immediate Reenlistment Eligibility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5" y="3514381"/>
            <a:ext cx="3006955" cy="275215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41325" y="84534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Check on Learning</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dirty="0" smtClean="0"/>
              <a:t>In addition to participating in a weight control program, what other requirement must be met to process a waiver for body composition disqualification?</a:t>
            </a:r>
          </a:p>
          <a:p>
            <a:pPr marL="0" indent="0">
              <a:buFont typeface="Arial" panose="020B0604020202020204" pitchFamily="34" charset="0"/>
              <a:buNone/>
              <a:defRPr/>
            </a:pPr>
            <a:endParaRPr lang="en-US" sz="2400" dirty="0"/>
          </a:p>
          <a:p>
            <a:pPr marL="514350" indent="-514350">
              <a:buFont typeface="Arial" panose="020B0604020202020204" pitchFamily="34" charset="0"/>
              <a:buAutoNum type="alphaLcPeriod"/>
              <a:defRPr/>
            </a:pPr>
            <a:r>
              <a:rPr lang="en-US" sz="2400" dirty="0" smtClean="0"/>
              <a:t>Pass the AFPT</a:t>
            </a:r>
          </a:p>
          <a:p>
            <a:pPr marL="514350" indent="-514350">
              <a:buFont typeface="Arial" panose="020B0604020202020204" pitchFamily="34" charset="0"/>
              <a:buAutoNum type="alphaLcPeriod"/>
              <a:defRPr/>
            </a:pPr>
            <a:r>
              <a:rPr lang="en-US" sz="2400" dirty="0" smtClean="0"/>
              <a:t>Make satisfactory progress</a:t>
            </a:r>
          </a:p>
          <a:p>
            <a:pPr marL="514350" indent="-514350">
              <a:buFont typeface="Arial" panose="020B0604020202020204" pitchFamily="34" charset="0"/>
              <a:buAutoNum type="alphaLcPeriod"/>
              <a:defRPr/>
            </a:pPr>
            <a:r>
              <a:rPr lang="en-US" sz="2400" dirty="0" smtClean="0"/>
              <a:t>Must be SPC or below</a:t>
            </a:r>
          </a:p>
          <a:p>
            <a:pPr marL="514350" indent="-514350">
              <a:buFont typeface="Arial" panose="020B0604020202020204" pitchFamily="34" charset="0"/>
              <a:buAutoNum type="alphaLcPeriod"/>
              <a:defRPr/>
            </a:pPr>
            <a:r>
              <a:rPr lang="en-US" sz="2400" dirty="0" smtClean="0"/>
              <a:t>Must be on a temporary profile</a:t>
            </a:r>
          </a:p>
          <a:p>
            <a:pPr marL="0" indent="0">
              <a:buNone/>
              <a:defRPr/>
            </a:pPr>
            <a:endParaRPr lang="en-US" sz="2400" dirty="0"/>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8B1C71-74FD-4D74-909D-714F45EC5CF6}" type="slidenum">
              <a:rPr lang="en-US" altLang="en-US" smtClean="0">
                <a:solidFill>
                  <a:schemeClr val="bg1"/>
                </a:solidFill>
                <a:latin typeface="Calibri" panose="020F0502020204030204" pitchFamily="34" charset="0"/>
              </a:rPr>
              <a:pPr/>
              <a:t>5</a:t>
            </a:fld>
            <a:endParaRPr lang="en-US" altLang="en-US" smtClean="0">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617538"/>
          </a:xfrm>
        </p:spPr>
        <p:txBody>
          <a:bodyPr/>
          <a:lstStyle/>
          <a:p>
            <a:r>
              <a:rPr lang="en-US" dirty="0" smtClean="0"/>
              <a:t>Bar to Reenlist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1563" y="2000250"/>
            <a:ext cx="7286625" cy="4100513"/>
          </a:xfrm>
        </p:spPr>
      </p:pic>
      <p:sp>
        <p:nvSpPr>
          <p:cNvPr id="4" name="Slide Number Placeholder 3"/>
          <p:cNvSpPr>
            <a:spLocks noGrp="1"/>
          </p:cNvSpPr>
          <p:nvPr>
            <p:ph type="sldNum" sz="quarter" idx="12"/>
          </p:nvPr>
        </p:nvSpPr>
        <p:spPr/>
        <p:txBody>
          <a:bodyPr/>
          <a:lstStyle/>
          <a:p>
            <a:pPr>
              <a:defRPr/>
            </a:pPr>
            <a:fld id="{AC81620A-F155-4A4D-99E5-E924E0BBE302}" type="slidenum">
              <a:rPr lang="en-US" altLang="en-US" smtClean="0"/>
              <a:pPr>
                <a:defRPr/>
              </a:pPr>
              <a:t>6</a:t>
            </a:fld>
            <a:endParaRPr lang="en-US" altLang="en-US"/>
          </a:p>
        </p:txBody>
      </p:sp>
    </p:spTree>
    <p:extLst>
      <p:ext uri="{BB962C8B-B14F-4D97-AF65-F5344CB8AC3E}">
        <p14:creationId xmlns:p14="http://schemas.microsoft.com/office/powerpoint/2010/main" val="265877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243890-E3AA-4FB2-9E02-08EC96A4525E}" type="slidenum">
              <a:rPr lang="en-US" altLang="en-US" smtClean="0">
                <a:solidFill>
                  <a:schemeClr val="bg1"/>
                </a:solidFill>
                <a:latin typeface="Calibri" panose="020F0502020204030204" pitchFamily="34" charset="0"/>
              </a:rPr>
              <a:pPr/>
              <a:t>7</a:t>
            </a:fld>
            <a:endParaRPr lang="en-US" altLang="en-US" smtClean="0">
              <a:solidFill>
                <a:schemeClr val="bg1"/>
              </a:solidFill>
              <a:latin typeface="Calibri" panose="020F0502020204030204" pitchFamily="34" charset="0"/>
            </a:endParaRPr>
          </a:p>
        </p:txBody>
      </p:sp>
      <p:sp>
        <p:nvSpPr>
          <p:cNvPr id="6" name="Title 1"/>
          <p:cNvSpPr txBox="1">
            <a:spLocks/>
          </p:cNvSpPr>
          <p:nvPr/>
        </p:nvSpPr>
        <p:spPr>
          <a:xfrm>
            <a:off x="1135062" y="1676935"/>
            <a:ext cx="6347637" cy="2649538"/>
          </a:xfrm>
          <a:prstGeom prst="rect">
            <a:avLst/>
          </a:prstGeom>
        </p:spPr>
        <p:txBody>
          <a:bodyPr/>
          <a:lstStyle/>
          <a:p>
            <a:pPr algn="ctr" eaLnBrk="1" fontAlgn="auto" hangingPunct="1">
              <a:spcAft>
                <a:spcPts val="0"/>
              </a:spcAft>
              <a:defRPr/>
            </a:pPr>
            <a:r>
              <a:rPr lang="en-US" sz="5400" dirty="0">
                <a:latin typeface="+mj-lt"/>
                <a:ea typeface="+mj-ea"/>
                <a:cs typeface="+mj-cs"/>
              </a:rPr>
              <a:t>Determine the Authorized Period of Extension</a:t>
            </a:r>
          </a:p>
        </p:txBody>
      </p:sp>
      <p:graphicFrame>
        <p:nvGraphicFramePr>
          <p:cNvPr id="5" name="Diagram 4"/>
          <p:cNvGraphicFramePr/>
          <p:nvPr>
            <p:extLst>
              <p:ext uri="{D42A27DB-BD31-4B8C-83A1-F6EECF244321}">
                <p14:modId xmlns:p14="http://schemas.microsoft.com/office/powerpoint/2010/main" val="4140475372"/>
              </p:ext>
            </p:extLst>
          </p:nvPr>
        </p:nvGraphicFramePr>
        <p:xfrm>
          <a:off x="1010933" y="4734400"/>
          <a:ext cx="3097784" cy="978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637614341"/>
              </p:ext>
            </p:extLst>
          </p:nvPr>
        </p:nvGraphicFramePr>
        <p:xfrm flipV="1">
          <a:off x="4071302" y="5020912"/>
          <a:ext cx="3362960" cy="405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41325" y="760771"/>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Check on Learning</a:t>
            </a:r>
          </a:p>
        </p:txBody>
      </p:sp>
      <p:sp>
        <p:nvSpPr>
          <p:cNvPr id="3" name="Content Placeholder 2"/>
          <p:cNvSpPr>
            <a:spLocks noGrp="1"/>
          </p:cNvSpPr>
          <p:nvPr>
            <p:ph idx="1"/>
          </p:nvPr>
        </p:nvSpPr>
        <p:spPr bwMode="auto">
          <a:xfrm>
            <a:off x="457200" y="1600200"/>
            <a:ext cx="8229600" cy="35626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dirty="0" smtClean="0"/>
              <a:t>Q.  SGT Jones wants to receive the Montgomery GI Bill, however he must extend his current enlistment for three years in order to meet eligibility standards.  What Table and Rule applies to this circumstance?</a:t>
            </a:r>
          </a:p>
          <a:p>
            <a:pPr marL="0" indent="0">
              <a:buFont typeface="Arial" panose="020B0604020202020204" pitchFamily="34" charset="0"/>
              <a:buNone/>
            </a:pPr>
            <a:endParaRPr lang="en-US" altLang="en-US" sz="2400" dirty="0" smtClean="0"/>
          </a:p>
          <a:p>
            <a:pPr marL="0" indent="0">
              <a:buFont typeface="Arial" panose="020B0604020202020204" pitchFamily="34" charset="0"/>
              <a:buNone/>
            </a:pPr>
            <a:r>
              <a:rPr lang="en-US" altLang="en-US" b="1" dirty="0" smtClean="0"/>
              <a:t>A:  Table 1, Rule F</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3057F7-AB0A-466C-8F94-81C6276F1270}" type="slidenum">
              <a:rPr lang="en-US" altLang="en-US" smtClean="0">
                <a:solidFill>
                  <a:schemeClr val="bg1"/>
                </a:solidFill>
                <a:latin typeface="Calibri" panose="020F0502020204030204" pitchFamily="34" charset="0"/>
              </a:rPr>
              <a:pPr/>
              <a:t>8</a:t>
            </a:fld>
            <a:endParaRPr lang="en-US" altLang="en-US" smtClean="0">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423"/>
            <a:ext cx="8229600" cy="741777"/>
          </a:xfrm>
        </p:spPr>
        <p:txBody>
          <a:bodyPr/>
          <a:lstStyle/>
          <a:p>
            <a:r>
              <a:rPr lang="en-US" altLang="en-US" dirty="0"/>
              <a:t>Check on Learning</a:t>
            </a:r>
            <a:endParaRPr lang="en-US" dirty="0"/>
          </a:p>
        </p:txBody>
      </p:sp>
      <p:sp>
        <p:nvSpPr>
          <p:cNvPr id="3" name="Content Placeholder 2"/>
          <p:cNvSpPr>
            <a:spLocks noGrp="1"/>
          </p:cNvSpPr>
          <p:nvPr>
            <p:ph idx="1"/>
          </p:nvPr>
        </p:nvSpPr>
        <p:spPr/>
        <p:txBody>
          <a:bodyPr/>
          <a:lstStyle/>
          <a:p>
            <a:r>
              <a:rPr lang="en-US" altLang="en-US" sz="2800" dirty="0"/>
              <a:t>Q.  SGT Chavez is a permanent resident alien and has yet to obtain US citizenship.  He has served in the armed forces for nearly eight years.  At his ETS, he will have eight years of service and has expressed interest in extending his current enlistment agreement.  What Table and Rule applies to SGT Chavez</a:t>
            </a:r>
            <a:r>
              <a:rPr lang="en-US" altLang="en-US" sz="2800" dirty="0" smtClean="0"/>
              <a:t>?</a:t>
            </a:r>
          </a:p>
          <a:p>
            <a:pPr marL="0" indent="0">
              <a:buNone/>
            </a:pPr>
            <a:endParaRPr lang="en-US" altLang="en-US" sz="2800" dirty="0" smtClean="0"/>
          </a:p>
          <a:p>
            <a:r>
              <a:rPr lang="en-US" altLang="en-US" sz="2800" b="1" dirty="0" smtClean="0"/>
              <a:t>A: Table 1, Rule A</a:t>
            </a:r>
            <a:endParaRPr lang="en-US" altLang="en-US" sz="2800" b="1" dirty="0"/>
          </a:p>
          <a:p>
            <a:endParaRPr lang="en-US" dirty="0"/>
          </a:p>
        </p:txBody>
      </p:sp>
      <p:sp>
        <p:nvSpPr>
          <p:cNvPr id="4" name="Slide Number Placeholder 3"/>
          <p:cNvSpPr>
            <a:spLocks noGrp="1"/>
          </p:cNvSpPr>
          <p:nvPr>
            <p:ph type="sldNum" sz="quarter" idx="12"/>
          </p:nvPr>
        </p:nvSpPr>
        <p:spPr/>
        <p:txBody>
          <a:bodyPr/>
          <a:lstStyle/>
          <a:p>
            <a:pPr>
              <a:defRPr/>
            </a:pPr>
            <a:fld id="{AC81620A-F155-4A4D-99E5-E924E0BBE302}" type="slidenum">
              <a:rPr lang="en-US" altLang="en-US" smtClean="0"/>
              <a:pPr>
                <a:defRPr/>
              </a:pPr>
              <a:t>9</a:t>
            </a:fld>
            <a:endParaRPr lang="en-US" altLang="en-US"/>
          </a:p>
        </p:txBody>
      </p:sp>
    </p:spTree>
    <p:extLst>
      <p:ext uri="{BB962C8B-B14F-4D97-AF65-F5344CB8AC3E}">
        <p14:creationId xmlns:p14="http://schemas.microsoft.com/office/powerpoint/2010/main" val="378737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ADE310F82D8F46AE306923C7C9650C" ma:contentTypeVersion="0" ma:contentTypeDescription="Create a new document." ma:contentTypeScope="" ma:versionID="413dafc7541bad7b45f13cd67c2b0c1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F1DC7E-5A02-41FA-9527-AFAB71876DAB}">
  <ds:schemaRefs>
    <ds:schemaRef ds:uri="http://schemas.microsoft.com/sharepoint/v3/contenttype/forms"/>
  </ds:schemaRefs>
</ds:datastoreItem>
</file>

<file path=customXml/itemProps2.xml><?xml version="1.0" encoding="utf-8"?>
<ds:datastoreItem xmlns:ds="http://schemas.openxmlformats.org/officeDocument/2006/customXml" ds:itemID="{CB7EA3F3-3763-4D26-9F43-2F5C64BFBE3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F0E39B48-9B78-4461-9A3C-3DDD8EEB4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5730</TotalTime>
  <Words>2625</Words>
  <Application>Microsoft Office PowerPoint</Application>
  <PresentationFormat>On-screen Show (4:3)</PresentationFormat>
  <Paragraphs>143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Terminal Learning Objective</vt:lpstr>
      <vt:lpstr>PowerPoint Presentation</vt:lpstr>
      <vt:lpstr>PowerPoint Presentation</vt:lpstr>
      <vt:lpstr>Check on Learning</vt:lpstr>
      <vt:lpstr>Bar to Reenlist</vt:lpstr>
      <vt:lpstr>PowerPoint Presentation</vt:lpstr>
      <vt:lpstr>Check on Learning</vt:lpstr>
      <vt:lpstr>Check on Learning</vt:lpstr>
      <vt:lpstr>Review and Summary</vt:lpstr>
      <vt:lpstr>Terminal Learning Objective</vt:lpstr>
    </vt:vector>
  </TitlesOfParts>
  <Company>Docupak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Determine Extension/Immediate Reenlistment</dc:title>
  <dc:creator>Haejin</dc:creator>
  <cp:lastModifiedBy>Libby, Todd J</cp:lastModifiedBy>
  <cp:revision>389</cp:revision>
  <cp:lastPrinted>2016-06-21T19:33:03Z</cp:lastPrinted>
  <dcterms:created xsi:type="dcterms:W3CDTF">2010-12-21T13:51:06Z</dcterms:created>
  <dcterms:modified xsi:type="dcterms:W3CDTF">2020-04-23T15:31:32Z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0x0101006BADE310F82D8F46AE306923C7C9650C</vt:lpwstr>
  </property>
</Properties>
</file>